
<file path=[Content_Types].xml><?xml version="1.0" encoding="utf-8"?>
<Types xmlns="http://schemas.openxmlformats.org/package/2006/content-types">
  <Override PartName="/ppt/slides/slide17.xml" ContentType="application/vnd.openxmlformats-officedocument.presentationml.slide+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Override PartName="/ppt/slideLayouts/slideLayout13.xml" ContentType="application/vnd.openxmlformats-officedocument.presentationml.slideLayout+xml"/>
  <Override PartName="/docProps/core.xml" ContentType="application/vnd.openxmlformats-package.core-properties+xml"/>
  <Override PartName="/ppt/slides/slide9.xml" ContentType="application/vnd.openxmlformats-officedocument.presentationml.slide+xml"/>
  <Default Extension="rels" ContentType="application/vnd.openxmlformats-package.relationships+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Layouts/slideLayout12.xml" ContentType="application/vnd.openxmlformats-officedocument.presentationml.slideLayout+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2" r:id="rId1"/>
  </p:sldMasterIdLst>
  <p:notesMasterIdLst>
    <p:notesMasterId r:id="rId20"/>
  </p:notesMasterIdLst>
  <p:sldIdLst>
    <p:sldId id="256" r:id="rId2"/>
    <p:sldId id="263" r:id="rId3"/>
    <p:sldId id="270" r:id="rId4"/>
    <p:sldId id="271" r:id="rId5"/>
    <p:sldId id="272" r:id="rId6"/>
    <p:sldId id="257" r:id="rId7"/>
    <p:sldId id="258" r:id="rId8"/>
    <p:sldId id="266" r:id="rId9"/>
    <p:sldId id="261" r:id="rId10"/>
    <p:sldId id="259" r:id="rId11"/>
    <p:sldId id="260" r:id="rId12"/>
    <p:sldId id="265" r:id="rId13"/>
    <p:sldId id="267" r:id="rId14"/>
    <p:sldId id="268" r:id="rId15"/>
    <p:sldId id="275" r:id="rId16"/>
    <p:sldId id="273" r:id="rId17"/>
    <p:sldId id="274" r:id="rId18"/>
    <p:sldId id="26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08" d="100"/>
          <a:sy n="108" d="100"/>
        </p:scale>
        <p:origin x="-816"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theme" Target="theme/theme1.xml"/><Relationship Id="rId25" Type="http://schemas.openxmlformats.org/officeDocument/2006/relationships/tableStyles" Target="tableStyle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14" Type="http://schemas.openxmlformats.org/officeDocument/2006/relationships/slide" Target="slides/slide13.xml"/><Relationship Id="rId23" Type="http://schemas.openxmlformats.org/officeDocument/2006/relationships/viewProps" Target="viewProps.xml"/><Relationship Id="rId4" Type="http://schemas.openxmlformats.org/officeDocument/2006/relationships/slide" Target="slides/slide3.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notesMaster" Target="notesMasters/notesMaster1.xml"/><Relationship Id="rId22" Type="http://schemas.openxmlformats.org/officeDocument/2006/relationships/presProps" Target="presProps.xml"/><Relationship Id="rId21" Type="http://schemas.openxmlformats.org/officeDocument/2006/relationships/printerSettings" Target="printerSettings/printerSettings1.bin"/><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70DA8F-A24B-AE46-A3AF-13F2F23F5F7B}" type="datetimeFigureOut">
              <a:rPr lang="en-US" smtClean="0"/>
              <a:pPr/>
              <a:t>11/20/11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3F423F-6077-B84D-AC16-5A9A9434D9B0}"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3F423F-6077-B84D-AC16-5A9A9434D9B0}" type="slidenum">
              <a:rPr lang="en-US" smtClean="0"/>
              <a:pPr/>
              <a:t>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9" name="Rectangle 8"/>
          <p:cNvSpPr/>
          <p:nvPr/>
        </p:nvSpPr>
        <p:spPr>
          <a:xfrm>
            <a:off x="7848600" y="0"/>
            <a:ext cx="1295399" cy="6858000"/>
          </a:xfrm>
          <a:prstGeom prst="rect">
            <a:avLst/>
          </a:prstGeom>
          <a:gradFill>
            <a:gsLst>
              <a:gs pos="0">
                <a:schemeClr val="bg1">
                  <a:lumMod val="50000"/>
                  <a:alpha val="20000"/>
                </a:schemeClr>
              </a:gs>
              <a:gs pos="100000">
                <a:schemeClr val="bg1">
                  <a:lumMod val="85000"/>
                  <a:alpha val="20000"/>
                </a:schemeClr>
              </a:gs>
            </a:gsLst>
            <a:lin ang="21594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65760" y="2971800"/>
            <a:ext cx="5120640" cy="1709928"/>
          </a:xfrm>
        </p:spPr>
        <p:txBody>
          <a:bodyPr vert="horz" lIns="91440" tIns="45720" rIns="91440" bIns="45720" rtlCol="0" anchor="b" anchorCtr="0">
            <a:noAutofit/>
            <a:scene3d>
              <a:camera prst="orthographicFront"/>
              <a:lightRig rig="morning" dir="t">
                <a:rot lat="0" lon="0" rev="2400000"/>
              </a:lightRig>
            </a:scene3d>
            <a:sp3d extrusionH="63500" contourW="6350">
              <a:bevelT w="19050" h="50800" prst="softRound"/>
              <a:contourClr>
                <a:schemeClr val="bg1"/>
              </a:contourClr>
            </a:sp3d>
          </a:bodyPr>
          <a:lstStyle>
            <a:lvl1pPr algn="ctr" defTabSz="914400" rtl="0" eaLnBrk="1" latinLnBrk="0" hangingPunct="1">
              <a:spcBef>
                <a:spcPct val="0"/>
              </a:spcBef>
              <a:buNone/>
              <a:defRPr sz="4400" b="1" kern="1200" baseline="0">
                <a:solidFill>
                  <a:schemeClr val="tx2"/>
                </a:solidFill>
                <a:effectLst>
                  <a:innerShdw blurRad="63500" dist="50800" dir="5400000">
                    <a:schemeClr val="bg1">
                      <a:alpha val="50000"/>
                    </a:schemeClr>
                  </a:inn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65760" y="4956048"/>
            <a:ext cx="5111496" cy="1004048"/>
          </a:xfrm>
        </p:spPr>
        <p:txBody>
          <a:bodyPr vert="horz" lIns="91440" tIns="45720" rIns="91440" bIns="45720" rtlCol="0" anchor="t" anchorCtr="0">
            <a:normAutofit/>
            <a:scene3d>
              <a:camera prst="orthographicFront"/>
              <a:lightRig rig="threePt" dir="t"/>
            </a:scene3d>
            <a:sp3d>
              <a:contourClr>
                <a:schemeClr val="bg1"/>
              </a:contourClr>
            </a:sp3d>
          </a:bodyPr>
          <a:lstStyle>
            <a:lvl1pPr marL="0" indent="0" algn="ctr">
              <a:spcBef>
                <a:spcPct val="0"/>
              </a:spcBef>
              <a:buNone/>
              <a:defRPr sz="1500" b="1" kern="1200">
                <a:solidFill>
                  <a:schemeClr val="tx1">
                    <a:tint val="75000"/>
                  </a:schemeClr>
                </a:solidFill>
                <a:effectLst>
                  <a:outerShdw blurRad="50800" dist="12700" dir="2700000" algn="tl" rotWithShape="0">
                    <a:schemeClr val="bg1">
                      <a:alpha val="4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ctr" defTabSz="914400" rtl="0" eaLnBrk="1" latinLnBrk="0" hangingPunct="1">
              <a:lnSpc>
                <a:spcPct val="120000"/>
              </a:lnSpc>
              <a:spcBef>
                <a:spcPts val="2400"/>
              </a:spcBef>
              <a:buClr>
                <a:schemeClr val="tx2"/>
              </a:buClr>
              <a:buSzPct val="100000"/>
              <a:buFont typeface="Wingdings 2" pitchFamily="18" charset="2"/>
              <a:buNone/>
            </a:pPr>
            <a:r>
              <a:rPr lang="en-US" smtClean="0"/>
              <a:t>Click to edit Master subtitle style</a:t>
            </a:r>
            <a:endParaRPr/>
          </a:p>
        </p:txBody>
      </p:sp>
      <p:sp>
        <p:nvSpPr>
          <p:cNvPr id="4" name="Date Placeholder 3"/>
          <p:cNvSpPr>
            <a:spLocks noGrp="1"/>
          </p:cNvSpPr>
          <p:nvPr>
            <p:ph type="dt" sz="half" idx="10"/>
          </p:nvPr>
        </p:nvSpPr>
        <p:spPr/>
        <p:txBody>
          <a:bodyPr/>
          <a:lstStyle/>
          <a:p>
            <a:fld id="{A97F49CB-9950-664C-A7F2-BEF98BE1FF34}" type="datetimeFigureOut">
              <a:rPr lang="en-US" smtClean="0"/>
              <a:pPr/>
              <a:t>11/20/11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C26423-B429-8C47-B21D-DC3078A6D28C}" type="slidenum">
              <a:rPr lang="en-US" smtClean="0"/>
              <a:pPr/>
              <a:t>‹#›</a:t>
            </a:fld>
            <a:endParaRPr lang="en-US" dirty="0"/>
          </a:p>
        </p:txBody>
      </p:sp>
      <p:pic>
        <p:nvPicPr>
          <p:cNvPr id="10" name="Picture 9" descr="titleSlideBevel.png"/>
          <p:cNvPicPr>
            <a:picLocks noChangeAspect="1"/>
          </p:cNvPicPr>
          <p:nvPr/>
        </p:nvPicPr>
        <p:blipFill>
          <a:blip r:embed="rId2"/>
          <a:stretch>
            <a:fillRect/>
          </a:stretch>
        </p:blipFill>
        <p:spPr>
          <a:xfrm>
            <a:off x="361950" y="4760260"/>
            <a:ext cx="5120640" cy="17967"/>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188259"/>
            <a:ext cx="7071837" cy="901700"/>
          </a:xfrm>
        </p:spPr>
        <p:txBody>
          <a:bodyPr bIns="0" anchor="b">
            <a:no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609600" y="2312988"/>
            <a:ext cx="6843713" cy="3813175"/>
          </a:xfrm>
        </p:spPr>
        <p:txBody>
          <a:bodyPr>
            <a:normAutofit/>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66900" y="1103406"/>
            <a:ext cx="7085908" cy="841188"/>
          </a:xfrm>
        </p:spPr>
        <p:txBody>
          <a:bodyPr tIns="0" bIns="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7F49CB-9950-664C-A7F2-BEF98BE1FF34}" type="datetimeFigureOut">
              <a:rPr lang="en-US" smtClean="0"/>
              <a:pPr/>
              <a:t>11/20/11</a:t>
            </a:fld>
            <a:endParaRPr lang="en-US" dirty="0"/>
          </a:p>
        </p:txBody>
      </p:sp>
      <p:sp>
        <p:nvSpPr>
          <p:cNvPr id="6" name="Footer Placeholder 5"/>
          <p:cNvSpPr>
            <a:spLocks noGrp="1"/>
          </p:cNvSpPr>
          <p:nvPr>
            <p:ph type="ftr" sz="quarter" idx="11"/>
          </p:nvPr>
        </p:nvSpPr>
        <p:spPr>
          <a:xfrm rot="16200000">
            <a:off x="5769819" y="3208338"/>
            <a:ext cx="51054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1BC26423-B429-8C47-B21D-DC3078A6D28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5096435"/>
            <a:ext cx="7072313" cy="566738"/>
          </a:xfrm>
        </p:spPr>
        <p:txBody>
          <a:bodyPr anchor="b"/>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484093" y="443753"/>
            <a:ext cx="6970059" cy="3977640"/>
          </a:xfrm>
          <a:noFill/>
          <a:ln>
            <a:noFill/>
          </a:ln>
          <a:scene3d>
            <a:camera prst="orthographicFront"/>
            <a:lightRig rig="balanced" dir="t"/>
          </a:scene3d>
          <a:sp3d extrusionH="63500">
            <a:bevelT w="38100" h="38100" prst="softRound"/>
            <a:contourClr>
              <a:schemeClr val="bg1"/>
            </a:contourClr>
          </a:sp3d>
        </p:spPr>
        <p:txBody>
          <a:bodyPr>
            <a:scene3d>
              <a:camera prst="orthographicFront"/>
              <a:lightRig rig="threePt" dir="t"/>
            </a:scene3d>
            <a:sp3d>
              <a:contourClr>
                <a:schemeClr val="bg1"/>
              </a:contourClr>
            </a:sp3d>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381000" y="5663173"/>
            <a:ext cx="7072313" cy="804862"/>
          </a:xfrm>
        </p:spPr>
        <p:txBody>
          <a:bodyPr lIns="109728">
            <a:normAutofit/>
          </a:bodyPr>
          <a:lstStyle>
            <a:lvl1pPr marL="0" indent="0">
              <a:spcBef>
                <a:spcPct val="0"/>
              </a:spcBef>
              <a:buNone/>
              <a:defRPr sz="15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7F49CB-9950-664C-A7F2-BEF98BE1FF34}" type="datetimeFigureOut">
              <a:rPr lang="en-US" smtClean="0"/>
              <a:pPr/>
              <a:t>11/20/11</a:t>
            </a:fld>
            <a:endParaRPr lang="en-US" dirty="0"/>
          </a:p>
        </p:txBody>
      </p:sp>
      <p:sp>
        <p:nvSpPr>
          <p:cNvPr id="6" name="Footer Placeholder 5"/>
          <p:cNvSpPr>
            <a:spLocks noGrp="1"/>
          </p:cNvSpPr>
          <p:nvPr>
            <p:ph type="ftr" sz="quarter" idx="11"/>
          </p:nvPr>
        </p:nvSpPr>
        <p:spPr>
          <a:xfrm rot="16200000">
            <a:off x="5769819" y="3208338"/>
            <a:ext cx="51054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1BC26423-B429-8C47-B21D-DC3078A6D28C}"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97F49CB-9950-664C-A7F2-BEF98BE1FF34}" type="datetimeFigureOut">
              <a:rPr lang="en-US" smtClean="0"/>
              <a:pPr/>
              <a:t>11/20/11</a:t>
            </a:fld>
            <a:endParaRPr lang="en-US" dirty="0"/>
          </a:p>
        </p:txBody>
      </p:sp>
      <p:sp>
        <p:nvSpPr>
          <p:cNvPr id="5" name="Footer Placeholder 4"/>
          <p:cNvSpPr>
            <a:spLocks noGrp="1"/>
          </p:cNvSpPr>
          <p:nvPr>
            <p:ph type="ftr" sz="quarter" idx="11"/>
          </p:nvPr>
        </p:nvSpPr>
        <p:spPr>
          <a:xfrm rot="16200000">
            <a:off x="5769819" y="3208338"/>
            <a:ext cx="51054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BC26423-B429-8C47-B21D-DC3078A6D28C}"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24600" y="685800"/>
            <a:ext cx="1128713" cy="54403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685800"/>
            <a:ext cx="5867400" cy="5440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97F49CB-9950-664C-A7F2-BEF98BE1FF34}" type="datetimeFigureOut">
              <a:rPr lang="en-US" smtClean="0"/>
              <a:pPr/>
              <a:t>11/20/11</a:t>
            </a:fld>
            <a:endParaRPr lang="en-US" dirty="0"/>
          </a:p>
        </p:txBody>
      </p:sp>
      <p:sp>
        <p:nvSpPr>
          <p:cNvPr id="5" name="Footer Placeholder 4"/>
          <p:cNvSpPr>
            <a:spLocks noGrp="1"/>
          </p:cNvSpPr>
          <p:nvPr>
            <p:ph type="ftr" sz="quarter" idx="11"/>
          </p:nvPr>
        </p:nvSpPr>
        <p:spPr>
          <a:xfrm rot="16200000">
            <a:off x="5769819" y="3208338"/>
            <a:ext cx="51054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041341" y="6181538"/>
            <a:ext cx="806824" cy="365125"/>
          </a:xfrm>
        </p:spPr>
        <p:txBody>
          <a:bodyPr/>
          <a:lstStyle/>
          <a:p>
            <a:fld id="{1BC26423-B429-8C47-B21D-DC3078A6D28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a:p>
        </p:txBody>
      </p:sp>
      <p:sp>
        <p:nvSpPr>
          <p:cNvPr id="3" name="Content Placeholder 2"/>
          <p:cNvSpPr>
            <a:spLocks noGrp="1"/>
          </p:cNvSpPr>
          <p:nvPr>
            <p:ph idx="1"/>
          </p:nvPr>
        </p:nvSpPr>
        <p:spPr/>
        <p:txBody>
          <a:bodyPr>
            <a:normAutofit/>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solidFill>
                  <a:schemeClr val="tx2">
                    <a:lumMod val="40000"/>
                    <a:lumOff val="60000"/>
                  </a:schemeClr>
                </a:solidFill>
              </a:defRPr>
            </a:lvl1pPr>
          </a:lstStyle>
          <a:p>
            <a:fld id="{A97F49CB-9950-664C-A7F2-BEF98BE1FF34}" type="datetimeFigureOut">
              <a:rPr lang="en-US" smtClean="0"/>
              <a:pPr/>
              <a:t>11/20/11</a:t>
            </a:fld>
            <a:endParaRPr lang="en-US" dirty="0"/>
          </a:p>
        </p:txBody>
      </p:sp>
      <p:sp>
        <p:nvSpPr>
          <p:cNvPr id="6" name="Slide Number Placeholder 5"/>
          <p:cNvSpPr>
            <a:spLocks noGrp="1"/>
          </p:cNvSpPr>
          <p:nvPr>
            <p:ph type="sldNum" sz="quarter" idx="12"/>
          </p:nvPr>
        </p:nvSpPr>
        <p:spPr/>
        <p:txBody>
          <a:bodyPr/>
          <a:lstStyle>
            <a:lvl1pPr>
              <a:defRPr>
                <a:solidFill>
                  <a:schemeClr val="tx2">
                    <a:lumMod val="40000"/>
                    <a:lumOff val="60000"/>
                  </a:schemeClr>
                </a:solidFill>
              </a:defRPr>
            </a:lvl1pPr>
          </a:lstStyle>
          <a:p>
            <a:fld id="{1BC26423-B429-8C47-B21D-DC3078A6D28C}" type="slidenum">
              <a:rPr lang="en-US" smtClean="0"/>
              <a:pPr/>
              <a:t>‹#›</a:t>
            </a:fld>
            <a:endParaRPr lang="en-US" dirty="0"/>
          </a:p>
        </p:txBody>
      </p:sp>
      <p:sp>
        <p:nvSpPr>
          <p:cNvPr id="8" name="Footer Placeholder 7"/>
          <p:cNvSpPr>
            <a:spLocks noGrp="1"/>
          </p:cNvSpPr>
          <p:nvPr>
            <p:ph type="ftr" sz="quarter" idx="11"/>
          </p:nvPr>
        </p:nvSpPr>
        <p:spPr>
          <a:xfrm rot="16200000">
            <a:off x="5769819" y="3208338"/>
            <a:ext cx="5105400" cy="365125"/>
          </a:xfrm>
          <a:prstGeom prst="rect">
            <a:avLst/>
          </a:prstGeom>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2971800"/>
            <a:ext cx="5122862" cy="1712259"/>
          </a:xfrm>
        </p:spPr>
        <p:txBody>
          <a:bodyPr anchor="b" anchorCtr="0">
            <a:noAutofit/>
            <a:scene3d>
              <a:camera prst="orthographicFront"/>
              <a:lightRig rig="morning" dir="t">
                <a:rot lat="0" lon="0" rev="2400000"/>
              </a:lightRig>
            </a:scene3d>
            <a:sp3d extrusionH="63500" contourW="6350">
              <a:bevelT w="19050" h="50800" prst="softRound"/>
              <a:contourClr>
                <a:schemeClr val="bg1"/>
              </a:contourClr>
            </a:sp3d>
          </a:bodyPr>
          <a:lstStyle>
            <a:lvl1pPr algn="ctr">
              <a:defRPr sz="4400" b="1" baseline="0">
                <a:solidFill>
                  <a:schemeClr val="tx2"/>
                </a:solidFill>
                <a:effectLst>
                  <a:innerShdw blurRad="63500" dist="50800" dir="5400000">
                    <a:schemeClr val="bg1">
                      <a:alpha val="50000"/>
                    </a:schemeClr>
                  </a:innerShdw>
                </a:effectLst>
              </a:defRPr>
            </a:lvl1pPr>
          </a:lstStyle>
          <a:p>
            <a:r>
              <a:rPr lang="en-US" smtClean="0"/>
              <a:t>Click to edit Master title style</a:t>
            </a:r>
            <a:endParaRPr/>
          </a:p>
        </p:txBody>
      </p:sp>
      <p:sp>
        <p:nvSpPr>
          <p:cNvPr id="3" name="Subtitle 2"/>
          <p:cNvSpPr>
            <a:spLocks noGrp="1"/>
          </p:cNvSpPr>
          <p:nvPr>
            <p:ph type="subTitle" idx="1"/>
          </p:nvPr>
        </p:nvSpPr>
        <p:spPr>
          <a:xfrm>
            <a:off x="363538" y="4953000"/>
            <a:ext cx="5113896" cy="1001000"/>
          </a:xfrm>
        </p:spPr>
        <p:txBody>
          <a:bodyPr vert="horz" lIns="91440" tIns="45720" rIns="91440" bIns="45720" rtlCol="0" anchor="t" anchorCtr="0">
            <a:normAutofit/>
            <a:scene3d>
              <a:camera prst="orthographicFront"/>
              <a:lightRig rig="threePt" dir="t"/>
            </a:scene3d>
            <a:sp3d>
              <a:contourClr>
                <a:schemeClr val="bg1"/>
              </a:contourClr>
            </a:sp3d>
          </a:bodyPr>
          <a:lstStyle>
            <a:lvl1pPr marL="0" indent="0" algn="ctr">
              <a:lnSpc>
                <a:spcPct val="120000"/>
              </a:lnSpc>
              <a:spcBef>
                <a:spcPct val="0"/>
              </a:spcBef>
              <a:buNone/>
              <a:defRPr sz="1500" b="1" kern="1200">
                <a:solidFill>
                  <a:schemeClr val="tx1">
                    <a:tint val="75000"/>
                  </a:schemeClr>
                </a:solidFill>
                <a:effectLst>
                  <a:outerShdw blurRad="50800" dist="12700" dir="2700000" algn="tl" rotWithShape="0">
                    <a:schemeClr val="bg1">
                      <a:alpha val="4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ctr" defTabSz="914400" rtl="0" eaLnBrk="1" latinLnBrk="0" hangingPunct="1">
              <a:spcBef>
                <a:spcPts val="2400"/>
              </a:spcBef>
              <a:buClr>
                <a:schemeClr val="tx2"/>
              </a:buClr>
              <a:buSzPct val="100000"/>
              <a:buFont typeface="Wingdings 2" pitchFamily="18" charset="2"/>
              <a:buNone/>
            </a:pPr>
            <a:r>
              <a:rPr lang="en-US" smtClean="0"/>
              <a:t>Click to edit Master subtitle style</a:t>
            </a:r>
            <a:endParaRPr/>
          </a:p>
        </p:txBody>
      </p:sp>
      <p:sp>
        <p:nvSpPr>
          <p:cNvPr id="4" name="Date Placeholder 3"/>
          <p:cNvSpPr>
            <a:spLocks noGrp="1"/>
          </p:cNvSpPr>
          <p:nvPr>
            <p:ph type="dt" sz="half" idx="10"/>
          </p:nvPr>
        </p:nvSpPr>
        <p:spPr>
          <a:xfrm>
            <a:off x="3429000" y="6356350"/>
            <a:ext cx="2133600" cy="365125"/>
          </a:xfrm>
        </p:spPr>
        <p:txBody>
          <a:bodyPr anchor="t" anchorCtr="0"/>
          <a:lstStyle>
            <a:lvl1pPr algn="r">
              <a:defRPr sz="1200">
                <a:solidFill>
                  <a:schemeClr val="tx1">
                    <a:lumMod val="50000"/>
                    <a:lumOff val="50000"/>
                  </a:schemeClr>
                </a:solidFill>
              </a:defRPr>
            </a:lvl1pPr>
          </a:lstStyle>
          <a:p>
            <a:fld id="{A97F49CB-9950-664C-A7F2-BEF98BE1FF34}" type="datetimeFigureOut">
              <a:rPr lang="en-US" smtClean="0"/>
              <a:pPr/>
              <a:t>11/20/11</a:t>
            </a:fld>
            <a:endParaRPr lang="en-US" dirty="0"/>
          </a:p>
        </p:txBody>
      </p:sp>
      <p:sp>
        <p:nvSpPr>
          <p:cNvPr id="5" name="Footer Placeholder 4"/>
          <p:cNvSpPr>
            <a:spLocks noGrp="1"/>
          </p:cNvSpPr>
          <p:nvPr>
            <p:ph type="ftr" sz="quarter" idx="11"/>
          </p:nvPr>
        </p:nvSpPr>
        <p:spPr>
          <a:xfrm>
            <a:off x="363538" y="6356350"/>
            <a:ext cx="2130552" cy="365125"/>
          </a:xfrm>
          <a:prstGeom prst="rect">
            <a:avLst/>
          </a:prstGeom>
        </p:spPr>
        <p:txBody>
          <a:bodyPr/>
          <a:lstStyle>
            <a:lvl1pPr algn="l">
              <a:defRPr sz="1200">
                <a:solidFill>
                  <a:schemeClr val="tx1">
                    <a:lumMod val="50000"/>
                    <a:lumOff val="50000"/>
                  </a:schemeClr>
                </a:solidFill>
              </a:defRPr>
            </a:lvl1pPr>
          </a:lstStyle>
          <a:p>
            <a:endParaRPr lang="en-US" dirty="0"/>
          </a:p>
        </p:txBody>
      </p:sp>
      <p:sp>
        <p:nvSpPr>
          <p:cNvPr id="8" name="Picture Placeholder 7"/>
          <p:cNvSpPr>
            <a:spLocks noGrp="1"/>
          </p:cNvSpPr>
          <p:nvPr>
            <p:ph type="pic" sz="quarter" idx="13"/>
          </p:nvPr>
        </p:nvSpPr>
        <p:spPr>
          <a:xfrm>
            <a:off x="6006353" y="9144"/>
            <a:ext cx="2743200" cy="6848856"/>
          </a:xfrm>
          <a:noFill/>
          <a:ln>
            <a:noFill/>
          </a:ln>
          <a:scene3d>
            <a:camera prst="orthographicFront"/>
            <a:lightRig rig="balanced" dir="t"/>
          </a:scene3d>
          <a:sp3d extrusionH="63500">
            <a:bevelT w="38100" h="38100" prst="softRound"/>
            <a:contourClr>
              <a:schemeClr val="bg1"/>
            </a:contourClr>
          </a:sp3d>
        </p:spPr>
        <p:txBody>
          <a:bodyPr vert="horz" lIns="91440" tIns="45720" rIns="91440" bIns="45720" rtlCol="0">
            <a:normAutofit/>
            <a:scene3d>
              <a:camera prst="orthographicFront"/>
              <a:lightRig rig="threePt" dir="t"/>
            </a:scene3d>
            <a:sp3d>
              <a:contourClr>
                <a:schemeClr val="bg1"/>
              </a:contourClr>
            </a:sp3d>
          </a:bodyPr>
          <a:lstStyle>
            <a:lvl1pPr marL="0" indent="0" algn="l" defTabSz="914400" rtl="0" eaLnBrk="1" latinLnBrk="0" hangingPunct="1">
              <a:spcBef>
                <a:spcPts val="2400"/>
              </a:spcBef>
              <a:buClr>
                <a:schemeClr val="tx2"/>
              </a:buClr>
              <a:buSzPct val="100000"/>
              <a:buFont typeface="Wingdings 2" pitchFamily="18" charset="2"/>
              <a:buNone/>
              <a:defRPr sz="32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1pPr>
          </a:lstStyle>
          <a:p>
            <a:r>
              <a:rPr lang="en-US" dirty="0" smtClean="0"/>
              <a:t>Click icon to add picture</a:t>
            </a:r>
            <a:endParaRPr dirty="0"/>
          </a:p>
        </p:txBody>
      </p:sp>
      <p:pic>
        <p:nvPicPr>
          <p:cNvPr id="9" name="Picture 8" descr="titleSlideBevel.png"/>
          <p:cNvPicPr>
            <a:picLocks noChangeAspect="1"/>
          </p:cNvPicPr>
          <p:nvPr/>
        </p:nvPicPr>
        <p:blipFill>
          <a:blip r:embed="rId2"/>
          <a:stretch>
            <a:fillRect/>
          </a:stretch>
        </p:blipFill>
        <p:spPr>
          <a:xfrm>
            <a:off x="361950" y="4760260"/>
            <a:ext cx="5120640" cy="17967"/>
          </a:xfrm>
          <a:prstGeom prst="rect">
            <a:avLst/>
          </a:prstGeom>
        </p:spPr>
      </p:pic>
      <p:sp>
        <p:nvSpPr>
          <p:cNvPr id="13" name="Slide Number Placeholder 5"/>
          <p:cNvSpPr>
            <a:spLocks noGrp="1"/>
          </p:cNvSpPr>
          <p:nvPr>
            <p:ph type="sldNum" sz="quarter" idx="12"/>
          </p:nvPr>
        </p:nvSpPr>
        <p:spPr>
          <a:xfrm>
            <a:off x="2590800" y="6356350"/>
            <a:ext cx="667871" cy="365125"/>
          </a:xfrm>
        </p:spPr>
        <p:txBody>
          <a:bodyPr vert="horz" lIns="45720" tIns="45720" rIns="45720" bIns="45720" rtlCol="0">
            <a:noAutofit/>
            <a:scene3d>
              <a:camera prst="orthographicFront"/>
              <a:lightRig rig="morning" dir="t">
                <a:rot lat="0" lon="0" rev="2400000"/>
              </a:lightRig>
            </a:scene3d>
            <a:sp3d extrusionH="6350">
              <a:bevelT w="6350" h="6350" prst="softRound"/>
              <a:contourClr>
                <a:schemeClr val="bg1"/>
              </a:contourClr>
            </a:sp3d>
          </a:bodyPr>
          <a:lstStyle>
            <a:lvl1pPr marL="282575" indent="-282575" algn="ctr" defTabSz="914400" rtl="0" eaLnBrk="1" latinLnBrk="0" hangingPunct="1">
              <a:spcBef>
                <a:spcPts val="2400"/>
              </a:spcBef>
              <a:buClr>
                <a:schemeClr val="tx2"/>
              </a:buClr>
              <a:buSzPct val="100000"/>
              <a:buFont typeface="Wingdings 2" pitchFamily="18" charset="2"/>
              <a:buNone/>
              <a:defRPr kumimoji="0" sz="1200" b="1" i="0" u="none" strike="noStrike" kern="1200" cap="none" spc="0" normalizeH="0" baseline="0">
                <a:ln>
                  <a:noFill/>
                </a:ln>
                <a:solidFill>
                  <a:schemeClr val="tx1">
                    <a:lumMod val="50000"/>
                    <a:lumOff val="50000"/>
                  </a:schemeClr>
                </a:solidFill>
                <a:effectLst>
                  <a:outerShdw blurRad="50800" dist="12700" dir="2700000" algn="tl" rotWithShape="0">
                    <a:schemeClr val="bg1">
                      <a:alpha val="40000"/>
                    </a:schemeClr>
                  </a:outerShdw>
                </a:effectLst>
                <a:uLnTx/>
                <a:uFillTx/>
                <a:latin typeface="+mn-lt"/>
                <a:ea typeface="+mn-ea"/>
                <a:cs typeface="+mn-cs"/>
              </a:defRPr>
            </a:lvl1pPr>
          </a:lstStyle>
          <a:p>
            <a:fld id="{1BC26423-B429-8C47-B21D-DC3078A6D28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Content, and Picture">
    <p:spTree>
      <p:nvGrpSpPr>
        <p:cNvPr id="1" name=""/>
        <p:cNvGrpSpPr/>
        <p:nvPr/>
      </p:nvGrpSpPr>
      <p:grpSpPr>
        <a:xfrm>
          <a:off x="0" y="0"/>
          <a:ext cx="0" cy="0"/>
          <a:chOff x="0" y="0"/>
          <a:chExt cx="0" cy="0"/>
        </a:xfrm>
      </p:grpSpPr>
      <p:sp>
        <p:nvSpPr>
          <p:cNvPr id="2" name="Title 1"/>
          <p:cNvSpPr>
            <a:spLocks noGrp="1"/>
          </p:cNvSpPr>
          <p:nvPr>
            <p:ph type="title"/>
          </p:nvPr>
        </p:nvSpPr>
        <p:spPr>
          <a:xfrm>
            <a:off x="2590800" y="524435"/>
            <a:ext cx="4845424" cy="731838"/>
          </a:xfrm>
        </p:spPr>
        <p:txBody>
          <a:bodyPr>
            <a:noAutofit/>
          </a:bodyPr>
          <a:lstStyle>
            <a:lvl1pPr algn="ctr">
              <a:defRPr sz="3200"/>
            </a:lvl1pPr>
          </a:lstStyle>
          <a:p>
            <a:r>
              <a:rPr lang="en-US" smtClean="0"/>
              <a:t>Click to edit Master title style</a:t>
            </a:r>
            <a:endParaRPr/>
          </a:p>
        </p:txBody>
      </p:sp>
      <p:sp>
        <p:nvSpPr>
          <p:cNvPr id="3" name="Content Placeholder 2"/>
          <p:cNvSpPr>
            <a:spLocks noGrp="1"/>
          </p:cNvSpPr>
          <p:nvPr>
            <p:ph idx="1"/>
          </p:nvPr>
        </p:nvSpPr>
        <p:spPr>
          <a:xfrm>
            <a:off x="2590800" y="1600200"/>
            <a:ext cx="4845424" cy="4525963"/>
          </a:xfrm>
        </p:spPr>
        <p:txBody>
          <a:bodyPr>
            <a:normAutofit/>
          </a:bodyPr>
          <a:lstStyle>
            <a:lvl1pPr>
              <a:defRPr sz="2000"/>
            </a:lvl1pPr>
            <a:lvl2pPr>
              <a:defRPr sz="18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solidFill>
                  <a:schemeClr val="tx2">
                    <a:lumMod val="40000"/>
                    <a:lumOff val="60000"/>
                  </a:schemeClr>
                </a:solidFill>
              </a:defRPr>
            </a:lvl1pPr>
          </a:lstStyle>
          <a:p>
            <a:fld id="{A97F49CB-9950-664C-A7F2-BEF98BE1FF34}" type="datetimeFigureOut">
              <a:rPr lang="en-US" smtClean="0"/>
              <a:pPr/>
              <a:t>11/20/11</a:t>
            </a:fld>
            <a:endParaRPr lang="en-US" dirty="0"/>
          </a:p>
        </p:txBody>
      </p:sp>
      <p:sp>
        <p:nvSpPr>
          <p:cNvPr id="6" name="Slide Number Placeholder 5"/>
          <p:cNvSpPr>
            <a:spLocks noGrp="1"/>
          </p:cNvSpPr>
          <p:nvPr>
            <p:ph type="sldNum" sz="quarter" idx="12"/>
          </p:nvPr>
        </p:nvSpPr>
        <p:spPr/>
        <p:txBody>
          <a:bodyPr/>
          <a:lstStyle>
            <a:lvl1pPr>
              <a:defRPr>
                <a:solidFill>
                  <a:schemeClr val="tx2">
                    <a:lumMod val="40000"/>
                    <a:lumOff val="60000"/>
                  </a:schemeClr>
                </a:solidFill>
              </a:defRPr>
            </a:lvl1pPr>
          </a:lstStyle>
          <a:p>
            <a:fld id="{1BC26423-B429-8C47-B21D-DC3078A6D28C}" type="slidenum">
              <a:rPr lang="en-US" smtClean="0"/>
              <a:pPr/>
              <a:t>‹#›</a:t>
            </a:fld>
            <a:endParaRPr lang="en-US" dirty="0"/>
          </a:p>
        </p:txBody>
      </p:sp>
      <p:sp>
        <p:nvSpPr>
          <p:cNvPr id="8" name="Footer Placeholder 7"/>
          <p:cNvSpPr>
            <a:spLocks noGrp="1"/>
          </p:cNvSpPr>
          <p:nvPr>
            <p:ph type="ftr" sz="quarter" idx="11"/>
          </p:nvPr>
        </p:nvSpPr>
        <p:spPr>
          <a:xfrm rot="16200000">
            <a:off x="5769819" y="3208338"/>
            <a:ext cx="5105400" cy="365125"/>
          </a:xfrm>
          <a:prstGeom prst="rect">
            <a:avLst/>
          </a:prstGeom>
        </p:spPr>
        <p:txBody>
          <a:bodyPr/>
          <a:lstStyle/>
          <a:p>
            <a:endParaRPr lang="en-US" dirty="0"/>
          </a:p>
        </p:txBody>
      </p:sp>
      <p:sp>
        <p:nvSpPr>
          <p:cNvPr id="9" name="Picture Placeholder 7"/>
          <p:cNvSpPr>
            <a:spLocks noGrp="1"/>
          </p:cNvSpPr>
          <p:nvPr>
            <p:ph type="pic" sz="quarter" idx="13"/>
          </p:nvPr>
        </p:nvSpPr>
        <p:spPr>
          <a:xfrm>
            <a:off x="0" y="9144"/>
            <a:ext cx="2379663" cy="6848856"/>
          </a:xfrm>
          <a:noFill/>
          <a:ln>
            <a:noFill/>
          </a:ln>
          <a:scene3d>
            <a:camera prst="orthographicFront"/>
            <a:lightRig rig="balanced" dir="t"/>
          </a:scene3d>
          <a:sp3d extrusionH="63500">
            <a:bevelT w="38100" h="38100" prst="softRound"/>
            <a:contourClr>
              <a:schemeClr val="bg1"/>
            </a:contourClr>
          </a:sp3d>
        </p:spPr>
        <p:txBody>
          <a:bodyPr vert="horz" lIns="91440" tIns="45720" rIns="91440" bIns="45720" rtlCol="0">
            <a:normAutofit/>
            <a:scene3d>
              <a:camera prst="orthographicFront"/>
              <a:lightRig rig="threePt" dir="t"/>
            </a:scene3d>
            <a:sp3d>
              <a:contourClr>
                <a:schemeClr val="bg1"/>
              </a:contourClr>
            </a:sp3d>
          </a:bodyPr>
          <a:lstStyle>
            <a:lvl1pPr marL="0" indent="0" algn="l" defTabSz="914400" rtl="0" eaLnBrk="1" latinLnBrk="0" hangingPunct="1">
              <a:spcBef>
                <a:spcPts val="2400"/>
              </a:spcBef>
              <a:buClr>
                <a:schemeClr val="tx2"/>
              </a:buClr>
              <a:buSzPct val="100000"/>
              <a:buFont typeface="Wingdings 2" pitchFamily="18" charset="2"/>
              <a:buNone/>
              <a:defRPr sz="32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1pPr>
          </a:lstStyle>
          <a:p>
            <a:r>
              <a:rPr lang="en-US" dirty="0" smtClean="0"/>
              <a:t>Click icon to add picture</a:t>
            </a:r>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2654300"/>
            <a:ext cx="7315200" cy="850900"/>
          </a:xfrm>
        </p:spPr>
        <p:txBody>
          <a:bodyPr anchor="b" anchorCtr="0">
            <a:normAutofit/>
          </a:bodyPr>
          <a:lstStyle>
            <a:lvl1pPr algn="ctr">
              <a:defRPr sz="4400" b="1" cap="none" baseline="0">
                <a:effectLst>
                  <a:innerShdw blurRad="63500" dist="50800" dir="5400000">
                    <a:schemeClr val="bg1">
                      <a:alpha val="50000"/>
                    </a:schemeClr>
                  </a:innerShdw>
                </a:effectLst>
              </a:defRPr>
            </a:lvl1pPr>
          </a:lstStyle>
          <a:p>
            <a:r>
              <a:rPr lang="en-US" smtClean="0"/>
              <a:t>Click to edit Master title style</a:t>
            </a:r>
            <a:endParaRPr/>
          </a:p>
        </p:txBody>
      </p:sp>
      <p:sp>
        <p:nvSpPr>
          <p:cNvPr id="3" name="Text Placeholder 2"/>
          <p:cNvSpPr>
            <a:spLocks noGrp="1"/>
          </p:cNvSpPr>
          <p:nvPr>
            <p:ph type="body" idx="1"/>
          </p:nvPr>
        </p:nvSpPr>
        <p:spPr>
          <a:xfrm>
            <a:off x="927099" y="3622344"/>
            <a:ext cx="7302501" cy="1105401"/>
          </a:xfrm>
        </p:spPr>
        <p:txBody>
          <a:bodyPr anchor="t" anchorCtr="0">
            <a:normAutofit/>
          </a:bodyPr>
          <a:lstStyle>
            <a:lvl1pPr marL="0" indent="0" algn="ctr">
              <a:spcBef>
                <a:spcPct val="0"/>
              </a:spcBef>
              <a:buNone/>
              <a:defRPr sz="1500" b="1">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3429000" y="6356350"/>
            <a:ext cx="2133600" cy="365125"/>
          </a:xfrm>
        </p:spPr>
        <p:txBody>
          <a:bodyPr anchor="t" anchorCtr="0"/>
          <a:lstStyle>
            <a:lvl1pPr algn="r">
              <a:defRPr sz="1200">
                <a:solidFill>
                  <a:schemeClr val="tx1">
                    <a:lumMod val="50000"/>
                    <a:lumOff val="50000"/>
                  </a:schemeClr>
                </a:solidFill>
              </a:defRPr>
            </a:lvl1pPr>
          </a:lstStyle>
          <a:p>
            <a:fld id="{A97F49CB-9950-664C-A7F2-BEF98BE1FF34}" type="datetimeFigureOut">
              <a:rPr lang="en-US" smtClean="0"/>
              <a:pPr/>
              <a:t>11/20/11</a:t>
            </a:fld>
            <a:endParaRPr lang="en-US" dirty="0"/>
          </a:p>
        </p:txBody>
      </p:sp>
      <p:sp>
        <p:nvSpPr>
          <p:cNvPr id="8" name="Footer Placeholder 4"/>
          <p:cNvSpPr>
            <a:spLocks noGrp="1"/>
          </p:cNvSpPr>
          <p:nvPr>
            <p:ph type="ftr" sz="quarter" idx="11"/>
          </p:nvPr>
        </p:nvSpPr>
        <p:spPr>
          <a:xfrm>
            <a:off x="363538" y="6356350"/>
            <a:ext cx="2895600" cy="365125"/>
          </a:xfrm>
          <a:prstGeom prst="rect">
            <a:avLst/>
          </a:prstGeom>
        </p:spPr>
        <p:txBody>
          <a:bodyPr/>
          <a:lstStyle>
            <a:lvl1pPr algn="l">
              <a:defRPr sz="1200">
                <a:solidFill>
                  <a:schemeClr val="tx1">
                    <a:lumMod val="50000"/>
                    <a:lumOff val="50000"/>
                  </a:schemeClr>
                </a:solidFill>
              </a:defRPr>
            </a:lvl1pPr>
          </a:lstStyle>
          <a:p>
            <a:endParaRPr lang="en-US" dirty="0"/>
          </a:p>
        </p:txBody>
      </p:sp>
      <p:pic>
        <p:nvPicPr>
          <p:cNvPr id="9" name="Picture 8" descr="SectionHeader-Bevel.png"/>
          <p:cNvPicPr>
            <a:picLocks noChangeAspect="1"/>
          </p:cNvPicPr>
          <p:nvPr/>
        </p:nvPicPr>
        <p:blipFill>
          <a:blip r:embed="rId2"/>
          <a:stretch>
            <a:fillRect/>
          </a:stretch>
        </p:blipFill>
        <p:spPr>
          <a:xfrm>
            <a:off x="928048" y="3559792"/>
            <a:ext cx="7315200" cy="17996"/>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a:p>
        </p:txBody>
      </p:sp>
      <p:sp>
        <p:nvSpPr>
          <p:cNvPr id="3" name="Content Placeholder 2"/>
          <p:cNvSpPr>
            <a:spLocks noGrp="1"/>
          </p:cNvSpPr>
          <p:nvPr>
            <p:ph sz="half" idx="1"/>
          </p:nvPr>
        </p:nvSpPr>
        <p:spPr>
          <a:xfrm>
            <a:off x="372035" y="1600200"/>
            <a:ext cx="3429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011706" y="1600200"/>
            <a:ext cx="3429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A97F49CB-9950-664C-A7F2-BEF98BE1FF34}" type="datetimeFigureOut">
              <a:rPr lang="en-US" smtClean="0"/>
              <a:pPr/>
              <a:t>11/20/11</a:t>
            </a:fld>
            <a:endParaRPr lang="en-US" dirty="0"/>
          </a:p>
        </p:txBody>
      </p:sp>
      <p:sp>
        <p:nvSpPr>
          <p:cNvPr id="6" name="Footer Placeholder 5"/>
          <p:cNvSpPr>
            <a:spLocks noGrp="1"/>
          </p:cNvSpPr>
          <p:nvPr>
            <p:ph type="ftr" sz="quarter" idx="11"/>
          </p:nvPr>
        </p:nvSpPr>
        <p:spPr>
          <a:xfrm rot="16200000">
            <a:off x="5769819" y="3208338"/>
            <a:ext cx="51054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1BC26423-B429-8C47-B21D-DC3078A6D28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pic>
        <p:nvPicPr>
          <p:cNvPr id="10" name="Picture 9" descr="ComparisonBoxes.png"/>
          <p:cNvPicPr>
            <a:picLocks noChangeAspect="1"/>
          </p:cNvPicPr>
          <p:nvPr/>
        </p:nvPicPr>
        <p:blipFill>
          <a:blip r:embed="rId2"/>
          <a:srcRect l="4559" t="28431" r="57794" b="7647"/>
          <a:stretch>
            <a:fillRect/>
          </a:stretch>
        </p:blipFill>
        <p:spPr>
          <a:xfrm>
            <a:off x="363071" y="1949824"/>
            <a:ext cx="3474720" cy="4290753"/>
          </a:xfrm>
          <a:prstGeom prst="rect">
            <a:avLst/>
          </a:prstGeom>
        </p:spPr>
      </p:pic>
      <p:pic>
        <p:nvPicPr>
          <p:cNvPr id="11" name="Picture 10" descr="ComparisonBoxes.png"/>
          <p:cNvPicPr>
            <a:picLocks noChangeAspect="1"/>
          </p:cNvPicPr>
          <p:nvPr/>
        </p:nvPicPr>
        <p:blipFill>
          <a:blip r:embed="rId2"/>
          <a:srcRect l="4559" t="28431" r="57794" b="7647"/>
          <a:stretch>
            <a:fillRect/>
          </a:stretch>
        </p:blipFill>
        <p:spPr>
          <a:xfrm>
            <a:off x="3992880" y="1945341"/>
            <a:ext cx="3474720" cy="4290753"/>
          </a:xfrm>
          <a:prstGeom prst="rect">
            <a:avLst/>
          </a:prstGeom>
        </p:spPr>
      </p:pic>
      <p:sp>
        <p:nvSpPr>
          <p:cNvPr id="4" name="Content Placeholder 3"/>
          <p:cNvSpPr>
            <a:spLocks noGrp="1"/>
          </p:cNvSpPr>
          <p:nvPr>
            <p:ph sz="half" idx="2"/>
          </p:nvPr>
        </p:nvSpPr>
        <p:spPr>
          <a:xfrm>
            <a:off x="381000" y="1972236"/>
            <a:ext cx="3429000" cy="4174564"/>
          </a:xfrm>
          <a:prstGeom prst="roundRect">
            <a:avLst>
              <a:gd name="adj" fmla="val 4119"/>
            </a:avLst>
          </a:prstGeom>
          <a:noFill/>
          <a:effectLst/>
          <a:scene3d>
            <a:camera prst="orthographicFront"/>
            <a:lightRig rig="soft" dir="t"/>
          </a:scene3d>
          <a:sp3d>
            <a:extrusionClr>
              <a:schemeClr val="bg1"/>
            </a:extrusionClr>
            <a:contourClr>
              <a:schemeClr val="bg1">
                <a:lumMod val="65000"/>
              </a:schemeClr>
            </a:contourClr>
          </a:sp3d>
        </p:spPr>
        <p:txBody>
          <a:bodyPr tIns="91440" bIns="91440">
            <a:normAutofit/>
            <a:scene3d>
              <a:camera prst="orthographicFront"/>
              <a:lightRig rig="threePt" dir="t"/>
            </a:scene3d>
            <a:sp3d>
              <a:contourClr>
                <a:schemeClr val="bg1"/>
              </a:contourClr>
            </a:sp3d>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noAutofit/>
          </a:bodyPr>
          <a:lstStyle>
            <a:lvl1pPr algn="ctr">
              <a:defRPr/>
            </a:lvl1pPr>
          </a:lstStyle>
          <a:p>
            <a:r>
              <a:rPr lang="en-US" smtClean="0"/>
              <a:t>Click to edit Master title style</a:t>
            </a:r>
            <a:endParaRPr/>
          </a:p>
        </p:txBody>
      </p:sp>
      <p:sp>
        <p:nvSpPr>
          <p:cNvPr id="3" name="Text Placeholder 2"/>
          <p:cNvSpPr>
            <a:spLocks noGrp="1"/>
          </p:cNvSpPr>
          <p:nvPr>
            <p:ph type="body" idx="1"/>
          </p:nvPr>
        </p:nvSpPr>
        <p:spPr>
          <a:xfrm>
            <a:off x="372035" y="1237129"/>
            <a:ext cx="3429000" cy="698033"/>
          </a:xfrm>
        </p:spPr>
        <p:txBody>
          <a:bodyPr tIns="0" bIns="0" anchor="b">
            <a:normAutofit/>
          </a:bodyPr>
          <a:lstStyle>
            <a:lvl1pPr marL="0" indent="0" algn="ctr">
              <a:lnSpc>
                <a:spcPts val="2900"/>
              </a:lnSpc>
              <a:spcBef>
                <a:spcPct val="0"/>
              </a:spcBef>
              <a:buNone/>
              <a:defRPr sz="2600" b="1">
                <a:solidFill>
                  <a:schemeClr val="tx2">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011706" y="1237129"/>
            <a:ext cx="3429000" cy="698033"/>
          </a:xfrm>
        </p:spPr>
        <p:txBody>
          <a:bodyPr tIns="0" bIns="0" anchor="b">
            <a:normAutofit/>
          </a:bodyPr>
          <a:lstStyle>
            <a:lvl1pPr marL="0" indent="0" algn="ctr">
              <a:lnSpc>
                <a:spcPts val="2900"/>
              </a:lnSpc>
              <a:spcBef>
                <a:spcPct val="0"/>
              </a:spcBef>
              <a:buNone/>
              <a:defRPr sz="2600" b="1">
                <a:solidFill>
                  <a:schemeClr val="tx2">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011706" y="1972236"/>
            <a:ext cx="3429000" cy="4174564"/>
          </a:xfrm>
          <a:prstGeom prst="roundRect">
            <a:avLst>
              <a:gd name="adj" fmla="val 2941"/>
            </a:avLst>
          </a:prstGeom>
          <a:noFill/>
          <a:effectLst/>
          <a:scene3d>
            <a:camera prst="orthographicFront"/>
            <a:lightRig rig="soft" dir="t"/>
          </a:scene3d>
          <a:sp3d>
            <a:extrusionClr>
              <a:schemeClr val="bg1"/>
            </a:extrusionClr>
            <a:contourClr>
              <a:schemeClr val="bg1">
                <a:lumMod val="65000"/>
              </a:schemeClr>
            </a:contourClr>
          </a:sp3d>
        </p:spPr>
        <p:txBody>
          <a:bodyPr vert="horz" lIns="91440" tIns="91440" rIns="91440" bIns="91440" rtlCol="0">
            <a:normAutofit/>
            <a:scene3d>
              <a:camera prst="orthographicFront"/>
              <a:lightRig rig="threePt" dir="t"/>
            </a:scene3d>
            <a:sp3d>
              <a:contourClr>
                <a:schemeClr val="bg1"/>
              </a:contourClr>
            </a:sp3d>
          </a:bodyPr>
          <a:lstStyle>
            <a:lvl1pPr algn="l" defTabSz="914400" rtl="0" eaLnBrk="1" latinLnBrk="0" hangingPunct="1">
              <a:buSzPct val="100000"/>
              <a:buFont typeface="Wingdings 2" pitchFamily="18" charset="2"/>
              <a:buChar char=""/>
              <a:defRPr sz="24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1pPr>
            <a:lvl2pPr algn="l" defTabSz="914400" rtl="0" eaLnBrk="1" latinLnBrk="0" hangingPunct="1">
              <a:buSzPct val="100000"/>
              <a:buFont typeface="Wingdings 2" pitchFamily="18" charset="2"/>
              <a:buChar char=""/>
              <a:defRPr sz="20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2pPr>
            <a:lvl3pPr algn="l" defTabSz="914400" rtl="0" eaLnBrk="1" latinLnBrk="0" hangingPunct="1">
              <a:buSzPct val="100000"/>
              <a:buFont typeface="Wingdings 2" pitchFamily="18" charset="2"/>
              <a:buChar char=""/>
              <a:defRPr sz="18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3pPr>
            <a:lvl4pPr algn="l" defTabSz="914400" rtl="0" eaLnBrk="1" latinLnBrk="0" hangingPunct="1">
              <a:buSzPct val="100000"/>
              <a:buFont typeface="Wingdings 2" pitchFamily="18" charset="2"/>
              <a:buChar char=""/>
              <a:defRPr sz="16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4pPr>
            <a:lvl5pPr algn="l" defTabSz="914400" rtl="0" eaLnBrk="1" latinLnBrk="0" hangingPunct="1">
              <a:buSzPct val="100000"/>
              <a:buFont typeface="Wingdings 2" pitchFamily="18" charset="2"/>
              <a:buChar char=""/>
              <a:defRPr sz="16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A97F49CB-9950-664C-A7F2-BEF98BE1FF34}" type="datetimeFigureOut">
              <a:rPr lang="en-US" smtClean="0"/>
              <a:pPr/>
              <a:t>11/20/11</a:t>
            </a:fld>
            <a:endParaRPr lang="en-US" dirty="0"/>
          </a:p>
        </p:txBody>
      </p:sp>
      <p:sp>
        <p:nvSpPr>
          <p:cNvPr id="8" name="Footer Placeholder 7"/>
          <p:cNvSpPr>
            <a:spLocks noGrp="1"/>
          </p:cNvSpPr>
          <p:nvPr>
            <p:ph type="ftr" sz="quarter" idx="11"/>
          </p:nvPr>
        </p:nvSpPr>
        <p:spPr>
          <a:xfrm rot="16200000">
            <a:off x="5769819" y="3208338"/>
            <a:ext cx="51054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1BC26423-B429-8C47-B21D-DC3078A6D28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97F49CB-9950-664C-A7F2-BEF98BE1FF34}" type="datetimeFigureOut">
              <a:rPr lang="en-US" smtClean="0"/>
              <a:pPr/>
              <a:t>11/20/11</a:t>
            </a:fld>
            <a:endParaRPr lang="en-US" dirty="0"/>
          </a:p>
        </p:txBody>
      </p:sp>
      <p:sp>
        <p:nvSpPr>
          <p:cNvPr id="4" name="Footer Placeholder 3"/>
          <p:cNvSpPr>
            <a:spLocks noGrp="1"/>
          </p:cNvSpPr>
          <p:nvPr>
            <p:ph type="ftr" sz="quarter" idx="11"/>
          </p:nvPr>
        </p:nvSpPr>
        <p:spPr>
          <a:xfrm rot="16200000">
            <a:off x="5769819" y="3208338"/>
            <a:ext cx="51054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1BC26423-B429-8C47-B21D-DC3078A6D28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7F49CB-9950-664C-A7F2-BEF98BE1FF34}" type="datetimeFigureOut">
              <a:rPr lang="en-US" smtClean="0"/>
              <a:pPr/>
              <a:t>11/20/11</a:t>
            </a:fld>
            <a:endParaRPr lang="en-US" dirty="0"/>
          </a:p>
        </p:txBody>
      </p:sp>
      <p:sp>
        <p:nvSpPr>
          <p:cNvPr id="3" name="Footer Placeholder 2"/>
          <p:cNvSpPr>
            <a:spLocks noGrp="1"/>
          </p:cNvSpPr>
          <p:nvPr>
            <p:ph type="ftr" sz="quarter" idx="11"/>
          </p:nvPr>
        </p:nvSpPr>
        <p:spPr>
          <a:xfrm rot="16200000">
            <a:off x="5769819" y="3208338"/>
            <a:ext cx="51054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1BC26423-B429-8C47-B21D-DC3078A6D28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theme" Target="../theme/theme1.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image" Target="../media/image2.jpeg"/><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9624" y="524435"/>
            <a:ext cx="7086600" cy="731838"/>
          </a:xfrm>
          <a:prstGeom prst="rect">
            <a:avLst/>
          </a:prstGeom>
        </p:spPr>
        <p:txBody>
          <a:bodyPr vert="horz" lIns="91440" tIns="45720" rIns="91440" bIns="45720" rtlCol="0" anchor="ctr">
            <a:noAutofit/>
            <a:scene3d>
              <a:camera prst="orthographicFront"/>
              <a:lightRig rig="morning" dir="t">
                <a:rot lat="0" lon="0" rev="2400000"/>
              </a:lightRig>
            </a:scene3d>
            <a:sp3d extrusionH="63500" contourW="6350">
              <a:bevelT w="19050" h="50800" prst="softRound"/>
              <a:contourClr>
                <a:schemeClr val="bg1"/>
              </a:contourClr>
            </a:sp3d>
          </a:bodyPr>
          <a:lstStyle/>
          <a:p>
            <a:r>
              <a:rPr lang="en-US" smtClean="0"/>
              <a:t>Click to edit Master title style</a:t>
            </a:r>
            <a:endParaRPr/>
          </a:p>
        </p:txBody>
      </p:sp>
      <p:sp>
        <p:nvSpPr>
          <p:cNvPr id="3" name="Text Placeholder 2"/>
          <p:cNvSpPr>
            <a:spLocks noGrp="1"/>
          </p:cNvSpPr>
          <p:nvPr>
            <p:ph type="body" idx="1"/>
          </p:nvPr>
        </p:nvSpPr>
        <p:spPr>
          <a:xfrm>
            <a:off x="349624" y="1600200"/>
            <a:ext cx="7086600" cy="4525963"/>
          </a:xfrm>
          <a:prstGeom prst="rect">
            <a:avLst/>
          </a:prstGeom>
        </p:spPr>
        <p:txBody>
          <a:bodyPr vert="horz" lIns="91440" tIns="45720" rIns="91440" bIns="45720" rtlCol="0">
            <a:normAutofit/>
            <a:scene3d>
              <a:camera prst="orthographicFront"/>
              <a:lightRig rig="threePt" dir="t"/>
            </a:scene3d>
            <a:sp3d>
              <a:contourClr>
                <a:schemeClr val="bg1"/>
              </a:contourClr>
            </a:sp3d>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rot="16200000">
            <a:off x="7562943" y="4694238"/>
            <a:ext cx="2133600" cy="365125"/>
          </a:xfrm>
          <a:prstGeom prst="rect">
            <a:avLst/>
          </a:prstGeom>
        </p:spPr>
        <p:txBody>
          <a:bodyPr vert="horz" lIns="45720" tIns="45720" rIns="45720" bIns="45720" rtlCol="0" anchor="ctr">
            <a:scene3d>
              <a:camera prst="orthographicFront"/>
              <a:lightRig rig="morning" dir="t">
                <a:rot lat="0" lon="0" rev="2400000"/>
              </a:lightRig>
            </a:scene3d>
            <a:sp3d extrusionH="6350">
              <a:bevelT w="6350" h="6350" prst="softRound"/>
              <a:contourClr>
                <a:schemeClr val="bg1"/>
              </a:contourClr>
            </a:sp3d>
          </a:bodyPr>
          <a:lstStyle>
            <a:lvl1pPr algn="l">
              <a:defRPr sz="1800">
                <a:solidFill>
                  <a:schemeClr val="tx2">
                    <a:lumMod val="40000"/>
                    <a:lumOff val="60000"/>
                  </a:schemeClr>
                </a:solidFill>
                <a:effectLst>
                  <a:outerShdw blurRad="50800" dist="12700" dir="2700000" algn="tl" rotWithShape="0">
                    <a:schemeClr val="bg1">
                      <a:alpha val="40000"/>
                    </a:schemeClr>
                  </a:outerShdw>
                </a:effectLst>
              </a:defRPr>
            </a:lvl1pPr>
          </a:lstStyle>
          <a:p>
            <a:fld id="{A97F49CB-9950-664C-A7F2-BEF98BE1FF34}" type="datetimeFigureOut">
              <a:rPr lang="en-US" smtClean="0"/>
              <a:pPr/>
              <a:t>11/20/11</a:t>
            </a:fld>
            <a:endParaRPr lang="en-US" dirty="0"/>
          </a:p>
        </p:txBody>
      </p:sp>
      <p:sp>
        <p:nvSpPr>
          <p:cNvPr id="6" name="Slide Number Placeholder 5"/>
          <p:cNvSpPr>
            <a:spLocks noGrp="1"/>
          </p:cNvSpPr>
          <p:nvPr>
            <p:ph type="sldNum" sz="quarter" idx="4"/>
          </p:nvPr>
        </p:nvSpPr>
        <p:spPr>
          <a:xfrm>
            <a:off x="8041341" y="6181538"/>
            <a:ext cx="806824" cy="365125"/>
          </a:xfrm>
          <a:prstGeom prst="rect">
            <a:avLst/>
          </a:prstGeom>
        </p:spPr>
        <p:txBody>
          <a:bodyPr vert="horz" lIns="45720" tIns="45720" rIns="45720" bIns="45720" rtlCol="0" anchor="ctr">
            <a:scene3d>
              <a:camera prst="orthographicFront"/>
              <a:lightRig rig="morning" dir="t">
                <a:rot lat="0" lon="0" rev="2400000"/>
              </a:lightRig>
            </a:scene3d>
            <a:sp3d extrusionH="6350">
              <a:bevelT w="6350" h="6350" prst="softRound"/>
              <a:contourClr>
                <a:schemeClr val="bg1"/>
              </a:contourClr>
            </a:sp3d>
          </a:bodyPr>
          <a:lstStyle>
            <a:lvl1pPr algn="r">
              <a:defRPr sz="4500">
                <a:solidFill>
                  <a:schemeClr val="tx2">
                    <a:lumMod val="40000"/>
                    <a:lumOff val="60000"/>
                  </a:schemeClr>
                </a:solidFill>
                <a:effectLst>
                  <a:outerShdw blurRad="50800" dist="12700" dir="2700000" algn="tl" rotWithShape="0">
                    <a:schemeClr val="bg1">
                      <a:alpha val="40000"/>
                    </a:schemeClr>
                  </a:outerShdw>
                </a:effectLst>
              </a:defRPr>
            </a:lvl1pPr>
          </a:lstStyle>
          <a:p>
            <a:fld id="{1BC26423-B429-8C47-B21D-DC3078A6D28C}" type="slidenum">
              <a:rPr lang="en-US" smtClean="0"/>
              <a:pPr/>
              <a:t>‹#›</a:t>
            </a:fld>
            <a:endParaRPr lang="en-US" dirty="0"/>
          </a:p>
        </p:txBody>
      </p:sp>
      <p:pic>
        <p:nvPicPr>
          <p:cNvPr id="7" name="Picture 6" descr="bevelDivider.png"/>
          <p:cNvPicPr>
            <a:picLocks noChangeAspect="1"/>
          </p:cNvPicPr>
          <p:nvPr/>
        </p:nvPicPr>
        <p:blipFill>
          <a:blip r:embed="rId15"/>
          <a:stretch>
            <a:fillRect/>
          </a:stretch>
        </p:blipFill>
        <p:spPr>
          <a:xfrm>
            <a:off x="7772400" y="0"/>
            <a:ext cx="107156" cy="6858000"/>
          </a:xfrm>
          <a:prstGeom prst="rect">
            <a:avLst/>
          </a:prstGeom>
        </p:spPr>
      </p:pic>
      <p:sp>
        <p:nvSpPr>
          <p:cNvPr id="9" name="Footer Placeholder 7"/>
          <p:cNvSpPr>
            <a:spLocks noGrp="1"/>
          </p:cNvSpPr>
          <p:nvPr>
            <p:ph type="ftr" sz="quarter" idx="3"/>
          </p:nvPr>
        </p:nvSpPr>
        <p:spPr>
          <a:xfrm rot="16200000">
            <a:off x="5769819" y="3208338"/>
            <a:ext cx="5105400" cy="365125"/>
          </a:xfrm>
          <a:prstGeom prst="rect">
            <a:avLst/>
          </a:prstGeom>
        </p:spPr>
        <p:txBody>
          <a:bodyPr vert="horz" lIns="45720" tIns="45720" rIns="45720" bIns="45720" rtlCol="0">
            <a:noAutofit/>
            <a:scene3d>
              <a:camera prst="orthographicFront"/>
              <a:lightRig rig="morning" dir="t">
                <a:rot lat="0" lon="0" rev="2400000"/>
              </a:lightRig>
            </a:scene3d>
            <a:sp3d extrusionH="6350">
              <a:bevelT w="6350" h="6350" prst="softRound"/>
              <a:contourClr>
                <a:schemeClr val="bg1"/>
              </a:contourClr>
            </a:sp3d>
          </a:bodyPr>
          <a:lstStyle>
            <a:lvl1pPr marL="282575" indent="-282575" algn="l" defTabSz="914400" rtl="0" eaLnBrk="1" latinLnBrk="0" hangingPunct="1">
              <a:spcBef>
                <a:spcPts val="2400"/>
              </a:spcBef>
              <a:buClr>
                <a:schemeClr val="tx2"/>
              </a:buClr>
              <a:buSzPct val="100000"/>
              <a:buFont typeface="Wingdings 2" pitchFamily="18" charset="2"/>
              <a:buNone/>
              <a:defRPr kumimoji="0" sz="2200" b="1" i="0" u="none" strike="noStrike" kern="1200" cap="none" spc="0" normalizeH="0" baseline="0">
                <a:ln>
                  <a:noFill/>
                </a:ln>
                <a:solidFill>
                  <a:schemeClr val="tx2">
                    <a:lumMod val="60000"/>
                    <a:lumOff val="40000"/>
                  </a:schemeClr>
                </a:solidFill>
                <a:effectLst>
                  <a:outerShdw blurRad="50800" dist="12700" dir="2700000" algn="tl" rotWithShape="0">
                    <a:schemeClr val="bg1">
                      <a:alpha val="40000"/>
                    </a:schemeClr>
                  </a:outerShdw>
                </a:effectLst>
                <a:uLnTx/>
                <a:uFillTx/>
                <a:latin typeface="+mn-lt"/>
                <a:ea typeface="+mn-ea"/>
                <a:cs typeface="+mn-cs"/>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l" defTabSz="914400" rtl="0" eaLnBrk="1" latinLnBrk="0" hangingPunct="1">
        <a:spcBef>
          <a:spcPct val="0"/>
        </a:spcBef>
        <a:buNone/>
        <a:defRPr sz="4600" kern="1200">
          <a:solidFill>
            <a:schemeClr val="tx2"/>
          </a:solidFill>
          <a:effectLst>
            <a:innerShdw blurRad="63500" dist="50800" dir="5400000">
              <a:schemeClr val="bg1">
                <a:alpha val="50000"/>
              </a:schemeClr>
            </a:innerShdw>
          </a:effectLst>
          <a:latin typeface="+mj-lt"/>
          <a:ea typeface="+mj-ea"/>
          <a:cs typeface="+mj-cs"/>
        </a:defRPr>
      </a:lvl1pPr>
    </p:titleStyle>
    <p:bodyStyle>
      <a:lvl1pPr marL="282575" indent="-282575" algn="l" defTabSz="914400" rtl="0" eaLnBrk="1" latinLnBrk="0" hangingPunct="1">
        <a:spcBef>
          <a:spcPts val="2400"/>
        </a:spcBef>
        <a:buClr>
          <a:schemeClr val="tx2"/>
        </a:buClr>
        <a:buSzPct val="100000"/>
        <a:buFont typeface="Wingdings 2" pitchFamily="18" charset="2"/>
        <a:buChar char=""/>
        <a:defRPr sz="26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1pPr>
      <a:lvl2pPr marL="577850" indent="-295275" algn="l" defTabSz="914400" rtl="0" eaLnBrk="1" latinLnBrk="0" hangingPunct="1">
        <a:spcBef>
          <a:spcPts val="600"/>
        </a:spcBef>
        <a:buClr>
          <a:schemeClr val="tx2">
            <a:lumMod val="60000"/>
            <a:lumOff val="40000"/>
          </a:schemeClr>
        </a:buClr>
        <a:buSzPct val="100000"/>
        <a:buFont typeface="Wingdings 2" pitchFamily="18" charset="2"/>
        <a:buChar char=""/>
        <a:defRPr sz="24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2pPr>
      <a:lvl3pPr marL="860425" indent="-282575" algn="l" defTabSz="914400" rtl="0" eaLnBrk="1" latinLnBrk="0" hangingPunct="1">
        <a:spcBef>
          <a:spcPts val="600"/>
        </a:spcBef>
        <a:buClr>
          <a:schemeClr val="tx2"/>
        </a:buClr>
        <a:buSzPct val="100000"/>
        <a:buFont typeface="Wingdings 2" pitchFamily="18" charset="2"/>
        <a:buChar char=""/>
        <a:defRPr sz="22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3pPr>
      <a:lvl4pPr marL="1143000" indent="-282575" algn="l" defTabSz="914400" rtl="0" eaLnBrk="1" latinLnBrk="0" hangingPunct="1">
        <a:spcBef>
          <a:spcPts val="600"/>
        </a:spcBef>
        <a:buClr>
          <a:schemeClr val="tx2">
            <a:lumMod val="60000"/>
            <a:lumOff val="40000"/>
          </a:schemeClr>
        </a:buClr>
        <a:buSzPct val="100000"/>
        <a:buFont typeface="Wingdings 2" pitchFamily="18" charset="2"/>
        <a:buChar char=""/>
        <a:defRPr sz="20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4pPr>
      <a:lvl5pPr marL="1425575" indent="-282575" algn="l" defTabSz="914400" rtl="0" eaLnBrk="1" latinLnBrk="0" hangingPunct="1">
        <a:spcBef>
          <a:spcPts val="600"/>
        </a:spcBef>
        <a:buClr>
          <a:schemeClr val="tx2"/>
        </a:buClr>
        <a:buSzPct val="100000"/>
        <a:buFont typeface="Wingdings 2" pitchFamily="18" charset="2"/>
        <a:buChar char=""/>
        <a:defRPr sz="18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4"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7.jpeg"/><Relationship Id="rId5"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760" y="458291"/>
            <a:ext cx="6560570" cy="4844793"/>
          </a:xfrm>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Personal Responsibility and Public Opportunity Reconciliation Act </a:t>
            </a:r>
            <a:br>
              <a:rPr lang="en-US" dirty="0" smtClean="0"/>
            </a:br>
            <a:r>
              <a:rPr lang="en-US" dirty="0" smtClean="0"/>
              <a:t>TANF</a:t>
            </a:r>
            <a:br>
              <a:rPr lang="en-US" dirty="0" smtClean="0"/>
            </a:br>
            <a:r>
              <a:rPr lang="en-US" dirty="0" smtClean="0"/>
              <a:t>Temporary Assistance to Needy Families</a:t>
            </a:r>
            <a:endParaRPr lang="en-US" dirty="0"/>
          </a:p>
        </p:txBody>
      </p:sp>
      <p:sp>
        <p:nvSpPr>
          <p:cNvPr id="3" name="Subtitle 2"/>
          <p:cNvSpPr>
            <a:spLocks noGrp="1"/>
          </p:cNvSpPr>
          <p:nvPr>
            <p:ph type="subTitle" idx="1"/>
          </p:nvPr>
        </p:nvSpPr>
        <p:spPr>
          <a:xfrm>
            <a:off x="1545004" y="5722093"/>
            <a:ext cx="3932251" cy="772548"/>
          </a:xfrm>
        </p:spPr>
        <p:txBody>
          <a:bodyPr>
            <a:normAutofit/>
          </a:bodyPr>
          <a:lstStyle/>
          <a:p>
            <a:r>
              <a:rPr lang="en-US" dirty="0" smtClean="0"/>
              <a:t>Discussing the Cons:</a:t>
            </a:r>
          </a:p>
          <a:p>
            <a:r>
              <a:rPr lang="en-US" dirty="0" smtClean="0"/>
              <a:t>Lisa Danovich</a:t>
            </a:r>
            <a:endParaRPr lang="en-US" dirty="0" smtClean="0"/>
          </a:p>
          <a:p>
            <a:endParaRPr lang="en-US" dirty="0" smtClean="0"/>
          </a:p>
        </p:txBody>
      </p:sp>
      <p:pic>
        <p:nvPicPr>
          <p:cNvPr id="4" name="Picture 3" descr="250px-Clinton_prwora.PNG"/>
          <p:cNvPicPr>
            <a:picLocks noChangeAspect="1"/>
          </p:cNvPicPr>
          <p:nvPr/>
        </p:nvPicPr>
        <p:blipFill>
          <a:blip r:embed="rId2"/>
          <a:stretch>
            <a:fillRect/>
          </a:stretch>
        </p:blipFill>
        <p:spPr>
          <a:xfrm>
            <a:off x="9317815" y="2637028"/>
            <a:ext cx="3175000" cy="20447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Strong Economy not PRWORA </a:t>
            </a:r>
          </a:p>
          <a:p>
            <a:pPr lvl="1"/>
            <a:r>
              <a:rPr lang="en-US" dirty="0" smtClean="0"/>
              <a:t>Welfare case loads fell over the second half of the 1990s, but this was due, in large part,  to the strong economy</a:t>
            </a:r>
          </a:p>
          <a:p>
            <a:r>
              <a:rPr lang="en-US" dirty="0" smtClean="0"/>
              <a:t>Marriage rates show only slight increase</a:t>
            </a:r>
          </a:p>
          <a:p>
            <a:pPr lvl="1"/>
            <a:r>
              <a:rPr lang="en-US" dirty="0" smtClean="0"/>
              <a:t>3% of TANF recipients were married. After 54 months, 10% of the women were married. (</a:t>
            </a:r>
            <a:r>
              <a:rPr lang="en-US" dirty="0" smtClean="0">
                <a:solidFill>
                  <a:srgbClr val="FF6600"/>
                </a:solidFill>
              </a:rPr>
              <a:t>Is this comparable to non-tanf women?)</a:t>
            </a:r>
          </a:p>
          <a:p>
            <a:pPr lvl="1"/>
            <a:r>
              <a:rPr lang="en-US" dirty="0" smtClean="0"/>
              <a:t>Difference among ethnicities. </a:t>
            </a:r>
          </a:p>
          <a:p>
            <a:pPr lvl="2"/>
            <a:r>
              <a:rPr lang="en-US" dirty="0" smtClean="0"/>
              <a:t>Black 6%</a:t>
            </a:r>
          </a:p>
          <a:p>
            <a:pPr lvl="2"/>
            <a:r>
              <a:rPr lang="en-US" dirty="0" smtClean="0"/>
              <a:t>White 15%</a:t>
            </a:r>
          </a:p>
          <a:p>
            <a:pPr lvl="2"/>
            <a:r>
              <a:rPr lang="en-US" dirty="0" smtClean="0"/>
              <a:t>Hispanic 10%</a:t>
            </a:r>
          </a:p>
          <a:p>
            <a:pPr lvl="1">
              <a:buNone/>
            </a:pPr>
            <a:endParaRPr lang="en-US" dirty="0" smtClean="0"/>
          </a:p>
          <a:p>
            <a:pPr lvl="1">
              <a:buNone/>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a:t>
            </a:r>
            <a:endParaRPr lang="en-US" dirty="0"/>
          </a:p>
        </p:txBody>
      </p:sp>
      <p:sp>
        <p:nvSpPr>
          <p:cNvPr id="3" name="Content Placeholder 2"/>
          <p:cNvSpPr>
            <a:spLocks noGrp="1"/>
          </p:cNvSpPr>
          <p:nvPr>
            <p:ph idx="1"/>
          </p:nvPr>
        </p:nvSpPr>
        <p:spPr/>
        <p:txBody>
          <a:bodyPr>
            <a:normAutofit/>
          </a:bodyPr>
          <a:lstStyle/>
          <a:p>
            <a:r>
              <a:rPr lang="en-US" dirty="0" smtClean="0"/>
              <a:t>Job Readiness, no Job Skills</a:t>
            </a:r>
          </a:p>
          <a:p>
            <a:pPr lvl="1"/>
            <a:r>
              <a:rPr lang="en-US" dirty="0" smtClean="0"/>
              <a:t>TANF provided (limited) job readiness skills such as interview coaching and resume writing, but provided no educational support for women seeking to learn a trade, develop a skill, or pursue higher education.</a:t>
            </a:r>
          </a:p>
          <a:p>
            <a:r>
              <a:rPr lang="en-US" dirty="0" smtClean="0"/>
              <a:t>Difficult Self Sufficiency and Job  Sustainability</a:t>
            </a:r>
          </a:p>
          <a:p>
            <a:pPr lvl="1"/>
            <a:r>
              <a:rPr lang="en-US" dirty="0" smtClean="0"/>
              <a:t>Most women assume employment in precarious service industry jobs making between $6 and $8 an hour, trapping them well below the poverty line.</a:t>
            </a:r>
          </a:p>
          <a:p>
            <a:pPr lvl="1">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Stigma... </a:t>
            </a:r>
          </a:p>
          <a:p>
            <a:pPr lvl="1"/>
            <a:r>
              <a:rPr lang="en-US" dirty="0" smtClean="0"/>
              <a:t>Disrespect, hostility, from those meant to help repeats the abuses of poverty. (Flawed character- get what they deserve- lazy- no free rides) Hostile Environment at welfare offices.</a:t>
            </a:r>
          </a:p>
          <a:p>
            <a:pPr lvl="1"/>
            <a:r>
              <a:rPr lang="en-US" dirty="0" smtClean="0"/>
              <a:t>Reduces access to eligible and needed services.</a:t>
            </a:r>
          </a:p>
          <a:p>
            <a:pPr lvl="1"/>
            <a:r>
              <a:rPr lang="en-US" dirty="0" smtClean="0"/>
              <a:t>Poor persons internalize negative messages leading to depression, demoralization- Identity Stigma</a:t>
            </a:r>
          </a:p>
          <a:p>
            <a:pPr lvl="1"/>
            <a:r>
              <a:rPr lang="en-US" dirty="0" smtClean="0"/>
              <a:t>Only those poor most desperate will ask for needed help.</a:t>
            </a:r>
          </a:p>
          <a:p>
            <a:pPr lvl="1"/>
            <a:r>
              <a:rPr lang="en-US" dirty="0" smtClean="0"/>
              <a:t>Contrasts: Deserving poor image– Medicaid- with “measured” benefits.</a:t>
            </a:r>
          </a:p>
          <a:p>
            <a:pPr lvl="1"/>
            <a:r>
              <a:rPr lang="en-US" dirty="0" smtClean="0"/>
              <a:t>Undeserving poor image – Welfare- cash benefits (free ride).</a:t>
            </a:r>
          </a:p>
          <a:p>
            <a:pPr lvl="1"/>
            <a:r>
              <a:rPr lang="en-US" dirty="0" smtClean="0"/>
              <a:t>Devalued social status of poor women and children - assures taxpayers that only the truly, deserving needy will receive taxpayer welfare benefits.</a:t>
            </a:r>
          </a:p>
          <a:p>
            <a:r>
              <a:rPr lang="en-US" dirty="0" smtClean="0"/>
              <a:t>Racist images: homeless beggar, welfare queen, heroin addict- blacks may internalize more negative stereotypes.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Sanctions: </a:t>
            </a:r>
            <a:br>
              <a:rPr lang="en-US" dirty="0" smtClean="0"/>
            </a:br>
            <a:r>
              <a:rPr lang="en-US" dirty="0" smtClean="0"/>
              <a:t>Too often miscalculated…</a:t>
            </a:r>
            <a:endParaRPr lang="en-US" dirty="0"/>
          </a:p>
        </p:txBody>
      </p:sp>
      <p:sp>
        <p:nvSpPr>
          <p:cNvPr id="3" name="Content Placeholder 2"/>
          <p:cNvSpPr>
            <a:spLocks noGrp="1"/>
          </p:cNvSpPr>
          <p:nvPr>
            <p:ph idx="1"/>
          </p:nvPr>
        </p:nvSpPr>
        <p:spPr>
          <a:xfrm>
            <a:off x="349624" y="2120900"/>
            <a:ext cx="7086600" cy="4005263"/>
          </a:xfrm>
        </p:spPr>
        <p:txBody>
          <a:bodyPr>
            <a:normAutofit fontScale="85000" lnSpcReduction="20000"/>
          </a:bodyPr>
          <a:lstStyle/>
          <a:p>
            <a:r>
              <a:rPr lang="en-US" dirty="0" smtClean="0"/>
              <a:t>Total chaos for a mother struggling for her family’s survival. Destabilization.</a:t>
            </a:r>
          </a:p>
          <a:p>
            <a:r>
              <a:rPr lang="en-US" dirty="0" smtClean="0"/>
              <a:t>Leads to returning to domestic violence abuser. Victims.</a:t>
            </a:r>
          </a:p>
          <a:p>
            <a:r>
              <a:rPr lang="en-US" dirty="0" smtClean="0"/>
              <a:t>Homelessness -children on the street, witnessing harshness robs them of their childhood innocence and prevents their ability to learn. Victims.</a:t>
            </a:r>
          </a:p>
          <a:p>
            <a:r>
              <a:rPr lang="en-US" dirty="0" smtClean="0"/>
              <a:t>Children are separated from poor loving mothers and sent to foster homes. Victims.</a:t>
            </a:r>
          </a:p>
          <a:p>
            <a:r>
              <a:rPr lang="en-US" dirty="0" smtClean="0"/>
              <a:t>Kinship providers risk slipping into poverty too. Increasing Victims.</a:t>
            </a:r>
          </a:p>
          <a:p>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Cons…Abuse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With PRWORA’s 5 year limit and sanctions, eligible poor women and children are losing desperately needed help. </a:t>
            </a:r>
          </a:p>
          <a:p>
            <a:r>
              <a:rPr lang="en-US" dirty="0" smtClean="0"/>
              <a:t>By 2003, assisted by a booming economy, poverty had risen to 35 million or 12.5% over 11.3% or 31 million in 2000 its lowest point since 1979.</a:t>
            </a:r>
          </a:p>
          <a:p>
            <a:r>
              <a:rPr lang="en-US" dirty="0" smtClean="0"/>
              <a:t>Welfare roles shrinked by 40% instead of helping the increasing poor. This was considered a success by Republicans whose aim it was to not use taxes to help the poor – under the guise of putting poor women to work no matter what, and punishing them by denying funds if they did not meet stringent and confusing rules ,or had legitimate reasons for not complying (like transportation, violence and child care issues).</a:t>
            </a:r>
          </a:p>
          <a:p>
            <a:r>
              <a:rPr lang="en-US" dirty="0" smtClean="0"/>
              <a:t>Worker–recipient relationships contributed to success or failure. Least successful were ethnic and black women of lowest education levels and  those with repeated patterns of relying on welfare and returning to abusive partners which were stereotyped by front-line caseworkers as not deserving, and then disrespected and humiliated during the intake process, in advance of ultimately  sanctioning these poor women head-of-households completely off the welfare role, in many states, to meet internal quotas.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a:t>
            </a:r>
            <a:endParaRPr lang="en-US" dirty="0"/>
          </a:p>
        </p:txBody>
      </p:sp>
      <p:sp>
        <p:nvSpPr>
          <p:cNvPr id="3" name="Content Placeholder 2"/>
          <p:cNvSpPr>
            <a:spLocks noGrp="1"/>
          </p:cNvSpPr>
          <p:nvPr>
            <p:ph idx="1"/>
          </p:nvPr>
        </p:nvSpPr>
        <p:spPr/>
        <p:txBody>
          <a:bodyPr>
            <a:normAutofit fontScale="92500"/>
          </a:bodyPr>
          <a:lstStyle/>
          <a:p>
            <a:r>
              <a:rPr lang="en-US" dirty="0" smtClean="0"/>
              <a:t>Impact of Violence = Links exist between interpersonal violence and difficulties coping in adulthood and transition to self-sufficiency.</a:t>
            </a:r>
          </a:p>
          <a:p>
            <a:pPr lvl="1"/>
            <a:r>
              <a:rPr lang="en-US" dirty="0" smtClean="0"/>
              <a:t>60% of welfare recipients have suffered from violence.</a:t>
            </a:r>
          </a:p>
          <a:p>
            <a:pPr lvl="1"/>
            <a:r>
              <a:rPr lang="en-US" dirty="0" smtClean="0"/>
              <a:t>38% of women on welfare were sexually abused as children.</a:t>
            </a:r>
          </a:p>
          <a:p>
            <a:pPr lvl="1"/>
            <a:r>
              <a:rPr lang="en-US" dirty="0" smtClean="0"/>
              <a:t>Welfare recipients experience 3 times  the amount of violence.</a:t>
            </a:r>
          </a:p>
          <a:p>
            <a:pPr lvl="1"/>
            <a:r>
              <a:rPr lang="en-US" dirty="0" smtClean="0"/>
              <a:t>Women who </a:t>
            </a:r>
            <a:r>
              <a:rPr lang="en-US" smtClean="0"/>
              <a:t>had experienced </a:t>
            </a:r>
            <a:r>
              <a:rPr lang="en-US" dirty="0" smtClean="0"/>
              <a:t>physical violence had less than one third the odds of maintaining work than did women who did not and more likely to have mental health problems.</a:t>
            </a:r>
          </a:p>
          <a:p>
            <a:pPr lvl="1"/>
            <a:endParaRPr lang="en-US" dirty="0" smtClean="0"/>
          </a:p>
          <a:p>
            <a:pPr lvl="1"/>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Practice</a:t>
            </a:r>
            <a:endParaRPr lang="en-US" dirty="0"/>
          </a:p>
        </p:txBody>
      </p:sp>
      <p:sp>
        <p:nvSpPr>
          <p:cNvPr id="3" name="Content Placeholder 2"/>
          <p:cNvSpPr>
            <a:spLocks noGrp="1"/>
          </p:cNvSpPr>
          <p:nvPr>
            <p:ph idx="1"/>
          </p:nvPr>
        </p:nvSpPr>
        <p:spPr/>
        <p:txBody>
          <a:bodyPr>
            <a:normAutofit fontScale="92500"/>
          </a:bodyPr>
          <a:lstStyle/>
          <a:p>
            <a:r>
              <a:rPr lang="en-US" dirty="0" smtClean="0"/>
              <a:t>Remove Sanctions as form of economic abuse- eliminate threats, humiliation, and disrespect as acceptable strategies for shrinking welfare roles.</a:t>
            </a:r>
          </a:p>
          <a:p>
            <a:r>
              <a:rPr lang="en-US" dirty="0" smtClean="0"/>
              <a:t>Intervention strategies must  be harmonious with the woman’s needs, rather that dictated by punitive measures designed to remove eligible families.</a:t>
            </a:r>
          </a:p>
          <a:p>
            <a:r>
              <a:rPr lang="en-US" dirty="0" smtClean="0"/>
              <a:t>Crucial to screen all recipients for interpersonal violence to evaluate if recipients are emotionally and physically capable of responding to requirements of welfare regulations.  </a:t>
            </a:r>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Practice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Frontline workers must receive training  for abuse  and educational histories.</a:t>
            </a:r>
          </a:p>
          <a:p>
            <a:r>
              <a:rPr lang="en-US" dirty="0" smtClean="0"/>
              <a:t>Policy should mandate referral for mental health and counseling services.</a:t>
            </a:r>
          </a:p>
          <a:p>
            <a:r>
              <a:rPr lang="en-US" dirty="0" smtClean="0"/>
              <a:t>The environment in </a:t>
            </a:r>
            <a:r>
              <a:rPr lang="en-US" smtClean="0"/>
              <a:t>the bureaucracy must </a:t>
            </a:r>
            <a:r>
              <a:rPr lang="en-US" dirty="0" smtClean="0"/>
              <a:t>support these tasks.</a:t>
            </a:r>
          </a:p>
          <a:p>
            <a:r>
              <a:rPr lang="en-US" dirty="0" smtClean="0"/>
              <a:t>Hiring practices should include screening applicants for negative stereotypes toward welfare recipients before they are placed in critical frontline positions.</a:t>
            </a:r>
          </a:p>
          <a:p>
            <a:r>
              <a:rPr lang="en-US" dirty="0" smtClean="0"/>
              <a:t>More research on how violence in private lives and the abuse  they may encounter in the welfare office affect recipient’s  abilities to leave welfare successfully.</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0"/>
            <a:ext cx="7086600" cy="1600200"/>
          </a:xfrm>
        </p:spPr>
        <p:txBody>
          <a:bodyPr/>
          <a:lstStyle/>
          <a:p>
            <a:r>
              <a:rPr lang="en-US" sz="3600" dirty="0" smtClean="0"/>
              <a:t>TANF fails.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TANF must rethink its goals and overhaul or replace its structure to address the REAL causes of family poverty in the US in order to end it and help poor families.</a:t>
            </a:r>
          </a:p>
          <a:p>
            <a:pPr>
              <a:buFontTx/>
              <a:buChar char="-"/>
            </a:pPr>
            <a:r>
              <a:rPr lang="en-US" dirty="0" smtClean="0"/>
              <a:t>Address gender and race discrimination</a:t>
            </a:r>
          </a:p>
          <a:p>
            <a:pPr>
              <a:buFontTx/>
              <a:buChar char="-"/>
            </a:pPr>
            <a:r>
              <a:rPr lang="en-US" dirty="0" smtClean="0"/>
              <a:t>Access to education and skills development that recognize individual capacities.</a:t>
            </a:r>
          </a:p>
          <a:p>
            <a:pPr>
              <a:buFontTx/>
              <a:buChar char="-"/>
            </a:pPr>
            <a:r>
              <a:rPr lang="en-US" dirty="0" smtClean="0"/>
              <a:t>Access to healthcare and other basic services.</a:t>
            </a:r>
          </a:p>
          <a:p>
            <a:pPr>
              <a:buFontTx/>
              <a:buChar char="-"/>
            </a:pPr>
            <a:r>
              <a:rPr lang="en-US" dirty="0" smtClean="0"/>
              <a:t>Address the need for healing: poverty victims from cyclical domestic violence (25%) and social abuses  which enables restoration of self-esteem and self-confidence.</a:t>
            </a:r>
          </a:p>
          <a:p>
            <a:pPr>
              <a:buFontTx/>
              <a:buChar char="-"/>
            </a:pPr>
            <a:r>
              <a:rPr lang="en-US" dirty="0" smtClean="0"/>
              <a:t> Access to a normal standard of living in our communities without stigma so that  family members can experience’s healthy human life- stage development with equity and through redistribution of asset programs for the working poor.</a:t>
            </a:r>
          </a:p>
          <a:p>
            <a:pPr>
              <a:buFontTx/>
              <a:buChar char="-"/>
            </a:pPr>
            <a:endParaRPr lang="en-US" dirty="0"/>
          </a:p>
        </p:txBody>
      </p:sp>
      <p:sp>
        <p:nvSpPr>
          <p:cNvPr id="4" name="TextBox 3"/>
          <p:cNvSpPr txBox="1"/>
          <p:nvPr/>
        </p:nvSpPr>
        <p:spPr>
          <a:xfrm>
            <a:off x="-927100" y="2032000"/>
            <a:ext cx="184666" cy="369332"/>
          </a:xfrm>
          <a:prstGeom prst="rect">
            <a:avLst/>
          </a:prstGeom>
          <a:noFill/>
        </p:spPr>
        <p:txBody>
          <a:bodyPr wrap="none" rtlCol="0">
            <a:spAutoFit/>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Feminization Of Poverty</a:t>
            </a:r>
            <a:endParaRPr lang="en-US" dirty="0"/>
          </a:p>
        </p:txBody>
      </p:sp>
      <p:sp>
        <p:nvSpPr>
          <p:cNvPr id="3" name="Content Placeholder 2"/>
          <p:cNvSpPr>
            <a:spLocks noGrp="1"/>
          </p:cNvSpPr>
          <p:nvPr>
            <p:ph idx="1"/>
          </p:nvPr>
        </p:nvSpPr>
        <p:spPr/>
        <p:txBody>
          <a:bodyPr/>
          <a:lstStyle/>
          <a:p>
            <a:r>
              <a:rPr lang="en-US" dirty="0" smtClean="0"/>
              <a:t>Until the 60’s most poor families were headed by husbands and other males. Today because of the changes in family structure over 2/3 of poor adults are women and over ¾ of poor are children.</a:t>
            </a:r>
          </a:p>
          <a:p>
            <a:r>
              <a:rPr lang="en-US" dirty="0" smtClean="0"/>
              <a:t>Causes:</a:t>
            </a:r>
          </a:p>
          <a:p>
            <a:pPr lvl="1"/>
            <a:r>
              <a:rPr lang="en-US" dirty="0" smtClean="0"/>
              <a:t>1. Women bear the primary responsibilities associated with child-rearing.</a:t>
            </a:r>
          </a:p>
          <a:p>
            <a:pPr lvl="1"/>
            <a:r>
              <a:rPr lang="en-US" dirty="0" smtClean="0"/>
              <a:t>2. women face limited opportunities in labor markets.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249678"/>
            <a:ext cx="7086600" cy="1566422"/>
          </a:xfrm>
        </p:spPr>
        <p:txBody>
          <a:bodyPr/>
          <a:lstStyle/>
          <a:p>
            <a:r>
              <a:rPr lang="en-US" sz="4400" dirty="0" smtClean="0"/>
              <a:t>How it all started…..Historical 	  Status of Women</a:t>
            </a:r>
            <a:r>
              <a:rPr lang="en-US" sz="2800" dirty="0" smtClean="0"/>
              <a:t/>
            </a:r>
            <a:br>
              <a:rPr lang="en-US" sz="2800" dirty="0" smtClean="0"/>
            </a:br>
            <a:r>
              <a:rPr lang="en-US" sz="2800" dirty="0" smtClean="0"/>
              <a:t>   Thorsten Veblen and Daphne Greenwood </a:t>
            </a:r>
            <a:endParaRPr lang="en-US" sz="2800" dirty="0"/>
          </a:p>
        </p:txBody>
      </p:sp>
      <p:sp>
        <p:nvSpPr>
          <p:cNvPr id="3" name="Content Placeholder 2"/>
          <p:cNvSpPr>
            <a:spLocks noGrp="1"/>
          </p:cNvSpPr>
          <p:nvPr>
            <p:ph idx="1"/>
          </p:nvPr>
        </p:nvSpPr>
        <p:spPr>
          <a:xfrm>
            <a:off x="349624" y="2273300"/>
            <a:ext cx="7086600" cy="3852863"/>
          </a:xfrm>
        </p:spPr>
        <p:txBody>
          <a:bodyPr>
            <a:normAutofit fontScale="77500" lnSpcReduction="20000"/>
          </a:bodyPr>
          <a:lstStyle/>
          <a:p>
            <a:pPr>
              <a:buNone/>
            </a:pPr>
            <a:r>
              <a:rPr lang="en-US" dirty="0" smtClean="0"/>
              <a:t>Existence of Era of “peaceable savagery”–  no sex-based division of labor.</a:t>
            </a:r>
          </a:p>
          <a:p>
            <a:pPr>
              <a:buNone/>
            </a:pPr>
            <a:endParaRPr lang="en-US" dirty="0" smtClean="0"/>
          </a:p>
          <a:p>
            <a:pPr>
              <a:buNone/>
            </a:pPr>
            <a:r>
              <a:rPr lang="en-US" dirty="0" smtClean="0"/>
              <a:t>Patriarchy emerges:	</a:t>
            </a:r>
          </a:p>
          <a:p>
            <a:pPr>
              <a:buNone/>
            </a:pPr>
            <a:r>
              <a:rPr lang="en-US" dirty="0" smtClean="0"/>
              <a:t>	1. Property Concept – people and things.</a:t>
            </a:r>
          </a:p>
          <a:p>
            <a:pPr>
              <a:buNone/>
            </a:pPr>
            <a:r>
              <a:rPr lang="en-US" dirty="0" smtClean="0"/>
              <a:t>	2. Division Of Labor – “exploit” (male) versus 	“industry” (female)</a:t>
            </a:r>
          </a:p>
          <a:p>
            <a:pPr>
              <a:buNone/>
            </a:pPr>
            <a:r>
              <a:rPr lang="en-US" dirty="0" smtClean="0"/>
              <a:t>	3. Women – allotted only a vicarious function of 	wealthy leisure class.</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173688"/>
            <a:ext cx="7086600" cy="1426511"/>
          </a:xfrm>
        </p:spPr>
        <p:txBody>
          <a:bodyPr/>
          <a:lstStyle/>
          <a:p>
            <a:r>
              <a:rPr lang="en-US" dirty="0" smtClean="0"/>
              <a:t>	Occupations Emerge: </a:t>
            </a:r>
            <a:br>
              <a:rPr lang="en-US" dirty="0" smtClean="0"/>
            </a:br>
            <a:r>
              <a:rPr lang="en-US" dirty="0" smtClean="0"/>
              <a:t>		</a:t>
            </a:r>
            <a:r>
              <a:rPr lang="en-US" sz="3600" dirty="0" smtClean="0"/>
              <a:t>Male and Female</a:t>
            </a:r>
            <a:endParaRPr lang="en-US" sz="3600" dirty="0"/>
          </a:p>
        </p:txBody>
      </p:sp>
      <p:sp>
        <p:nvSpPr>
          <p:cNvPr id="3" name="Content Placeholder 2"/>
          <p:cNvSpPr>
            <a:spLocks noGrp="1"/>
          </p:cNvSpPr>
          <p:nvPr>
            <p:ph idx="1"/>
          </p:nvPr>
        </p:nvSpPr>
        <p:spPr/>
        <p:txBody>
          <a:bodyPr>
            <a:normAutofit lnSpcReduction="10000"/>
          </a:bodyPr>
          <a:lstStyle/>
          <a:p>
            <a:r>
              <a:rPr lang="en-US" dirty="0" smtClean="0"/>
              <a:t>Tool development coincided with labor divisions and possibility of a leisure class.</a:t>
            </a:r>
          </a:p>
          <a:p>
            <a:r>
              <a:rPr lang="en-US" dirty="0" smtClean="0"/>
              <a:t>Employment occupations separate:</a:t>
            </a:r>
          </a:p>
          <a:p>
            <a:pPr lvl="1"/>
            <a:r>
              <a:rPr lang="en-US" dirty="0" smtClean="0"/>
              <a:t>1. “Honorific” (male) physical strength and ability.</a:t>
            </a:r>
          </a:p>
          <a:p>
            <a:pPr lvl="1"/>
            <a:r>
              <a:rPr lang="en-US" dirty="0" smtClean="0"/>
              <a:t>2. “Humiliating” (feminine) diligence and 	workmanship. Low status associated with 	making a living and those occupations given to 	women.</a:t>
            </a:r>
          </a:p>
          <a:p>
            <a:pPr lvl="1"/>
            <a:endParaRPr lang="en-US" dirty="0" smtClean="0"/>
          </a:p>
          <a:p>
            <a:pPr lvl="1"/>
            <a:r>
              <a:rPr lang="en-US" dirty="0" smtClean="0"/>
              <a:t>Downgraded “Industry” (women’s-work) is now our modern-day economy “exploited worker”.</a:t>
            </a:r>
          </a:p>
          <a:p>
            <a:pPr lvl="3"/>
            <a:endParaRPr lang="en-US" dirty="0" smtClean="0"/>
          </a:p>
          <a:p>
            <a:pPr lvl="3">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203200"/>
            <a:ext cx="7086600" cy="1397000"/>
          </a:xfrm>
        </p:spPr>
        <p:txBody>
          <a:bodyPr/>
          <a:lstStyle/>
          <a:p>
            <a:r>
              <a:rPr lang="en-US" dirty="0" smtClean="0"/>
              <a:t>	Dual Labor Market</a:t>
            </a:r>
            <a:br>
              <a:rPr lang="en-US" dirty="0" smtClean="0"/>
            </a:br>
            <a:r>
              <a:rPr lang="en-US" dirty="0" smtClean="0"/>
              <a:t>Barriers Between Sectors</a:t>
            </a:r>
            <a:endParaRPr lang="en-US" dirty="0"/>
          </a:p>
        </p:txBody>
      </p:sp>
      <p:sp>
        <p:nvSpPr>
          <p:cNvPr id="3" name="Content Placeholder 2"/>
          <p:cNvSpPr>
            <a:spLocks noGrp="1"/>
          </p:cNvSpPr>
          <p:nvPr>
            <p:ph idx="1"/>
          </p:nvPr>
        </p:nvSpPr>
        <p:spPr>
          <a:xfrm>
            <a:off x="349624" y="1816100"/>
            <a:ext cx="7086600" cy="4572000"/>
          </a:xfrm>
        </p:spPr>
        <p:txBody>
          <a:bodyPr>
            <a:normAutofit fontScale="25000" lnSpcReduction="20000"/>
          </a:bodyPr>
          <a:lstStyle/>
          <a:p>
            <a:r>
              <a:rPr lang="en-US" sz="5600" dirty="0" smtClean="0"/>
              <a:t>PRIMARY – mostly white men and the highly educated from non-poverty backgrounds</a:t>
            </a:r>
          </a:p>
          <a:p>
            <a:pPr lvl="1"/>
            <a:r>
              <a:rPr lang="en-US" sz="5600" dirty="0" smtClean="0"/>
              <a:t>Good pay and fringe benefits</a:t>
            </a:r>
          </a:p>
          <a:p>
            <a:pPr lvl="1"/>
            <a:r>
              <a:rPr lang="en-US" sz="5600" dirty="0" smtClean="0"/>
              <a:t>Job security</a:t>
            </a:r>
          </a:p>
          <a:p>
            <a:pPr lvl="1"/>
            <a:r>
              <a:rPr lang="en-US" sz="5600" dirty="0" smtClean="0"/>
              <a:t>Unionization  and good working conditions</a:t>
            </a:r>
          </a:p>
          <a:p>
            <a:pPr lvl="1"/>
            <a:r>
              <a:rPr lang="en-US" sz="5600" dirty="0" smtClean="0"/>
              <a:t>Path to advancement</a:t>
            </a:r>
          </a:p>
          <a:p>
            <a:pPr lvl="1"/>
            <a:endParaRPr lang="en-US" sz="5600" dirty="0" smtClean="0"/>
          </a:p>
          <a:p>
            <a:pPr lvl="1">
              <a:buNone/>
            </a:pPr>
            <a:r>
              <a:rPr lang="en-US" sz="5600" dirty="0" smtClean="0"/>
              <a:t>SECONDARY- mostly women’s work and/or the  un/low educated from poor backgrounds</a:t>
            </a:r>
          </a:p>
          <a:p>
            <a:pPr lvl="1">
              <a:buNone/>
            </a:pPr>
            <a:r>
              <a:rPr lang="en-US" sz="5600" dirty="0" smtClean="0"/>
              <a:t>	low-paying – little possibility to work out of poverty</a:t>
            </a:r>
          </a:p>
          <a:p>
            <a:pPr lvl="1">
              <a:buNone/>
            </a:pPr>
            <a:r>
              <a:rPr lang="en-US" sz="5600" dirty="0" smtClean="0"/>
              <a:t>	seasonal or sporadic</a:t>
            </a:r>
          </a:p>
          <a:p>
            <a:pPr lvl="1">
              <a:buNone/>
            </a:pPr>
            <a:r>
              <a:rPr lang="en-US" sz="5600" dirty="0" smtClean="0"/>
              <a:t>	less likely to be unionized</a:t>
            </a:r>
          </a:p>
          <a:p>
            <a:pPr lvl="1">
              <a:buNone/>
            </a:pPr>
            <a:r>
              <a:rPr lang="en-US" sz="5600" dirty="0" smtClean="0"/>
              <a:t>	dead-end jobs</a:t>
            </a:r>
          </a:p>
          <a:p>
            <a:pPr lvl="1">
              <a:buNone/>
            </a:pPr>
            <a:r>
              <a:rPr lang="en-US" sz="5600" dirty="0" smtClean="0"/>
              <a:t>	Women’s work remains 20 out of 420 occupations – 60% of women in 10 occupations –retail sales, light assembly, clerical, other service work.</a:t>
            </a:r>
          </a:p>
          <a:p>
            <a:pPr lvl="1">
              <a:buNone/>
            </a:pPr>
            <a:endParaRPr lang="en-US" sz="5600" dirty="0" smtClean="0"/>
          </a:p>
          <a:p>
            <a:pPr lvl="1">
              <a:buNone/>
            </a:pPr>
            <a:r>
              <a:rPr lang="en-US" sz="5600" dirty="0" smtClean="0"/>
              <a:t>The higher % women in an occupation the lower the average income in that occupation.</a:t>
            </a:r>
          </a:p>
          <a:p>
            <a:pPr lvl="1">
              <a:buNone/>
            </a:pPr>
            <a:endParaRPr lang="en-US" sz="5600" dirty="0" smtClean="0"/>
          </a:p>
          <a:p>
            <a:pPr lvl="1">
              <a:buNone/>
            </a:pPr>
            <a:r>
              <a:rPr lang="en-US" sz="5600" dirty="0" smtClean="0"/>
              <a:t>Flawed argument: Justifiable wage differential as women allegedly ”choose” to sacrifice career and educational advancement for home responsibilities.</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Social Policy History</a:t>
            </a:r>
            <a:endParaRPr lang="en-US" dirty="0"/>
          </a:p>
        </p:txBody>
      </p:sp>
      <p:sp>
        <p:nvSpPr>
          <p:cNvPr id="3" name="Content Placeholder 2"/>
          <p:cNvSpPr>
            <a:spLocks noGrp="1"/>
          </p:cNvSpPr>
          <p:nvPr>
            <p:ph idx="1"/>
          </p:nvPr>
        </p:nvSpPr>
        <p:spPr>
          <a:xfrm>
            <a:off x="349624" y="1256273"/>
            <a:ext cx="7086600" cy="4525963"/>
          </a:xfrm>
        </p:spPr>
        <p:txBody>
          <a:bodyPr>
            <a:normAutofit fontScale="70000" lnSpcReduction="20000"/>
          </a:bodyPr>
          <a:lstStyle/>
          <a:p>
            <a:r>
              <a:rPr lang="en-US" dirty="0" smtClean="0"/>
              <a:t>Timeline</a:t>
            </a:r>
          </a:p>
          <a:p>
            <a:pPr lvl="1"/>
            <a:r>
              <a:rPr lang="en-US" dirty="0" smtClean="0"/>
              <a:t>1935 Social Security Act</a:t>
            </a:r>
          </a:p>
          <a:p>
            <a:pPr lvl="2"/>
            <a:r>
              <a:rPr lang="en-US" dirty="0" smtClean="0"/>
              <a:t>Bill contained original provisions for “welfare”, Aide for Dependant Children (AFDC) and relief programs.   States would receive grants for administrating local and state based welfare programs with matching federal funds.</a:t>
            </a:r>
          </a:p>
          <a:p>
            <a:pPr lvl="2"/>
            <a:r>
              <a:rPr lang="en-US" dirty="0" smtClean="0"/>
              <a:t>1936 to 1969, AFDC caseload increased from 162,000 to 1,875,00</a:t>
            </a:r>
          </a:p>
          <a:p>
            <a:pPr lvl="2"/>
            <a:r>
              <a:rPr lang="en-US" dirty="0" smtClean="0"/>
              <a:t>1973-Nixon administration attempts to reduce welfare rolls by complication process.  Reflects growing anti AFDC sentiment.</a:t>
            </a:r>
          </a:p>
          <a:p>
            <a:pPr lvl="2"/>
            <a:r>
              <a:rPr lang="en-US" dirty="0" smtClean="0"/>
              <a:t>1980s- AFCD deemed ineffective. </a:t>
            </a:r>
          </a:p>
          <a:p>
            <a:pPr lvl="3"/>
            <a:r>
              <a:rPr lang="en-US" dirty="0" smtClean="0"/>
              <a:t>Welfare fraud, Reagan’s mythical “Welfare Queen”, cycle of poverty</a:t>
            </a:r>
          </a:p>
          <a:p>
            <a:pPr lvl="3"/>
            <a:r>
              <a:rPr lang="en-US" dirty="0" smtClean="0"/>
              <a:t>Welfare reform in Minnesota paved way for PRWORA.  Based on workfare where welfare mothers had to find employment in order to receive benefits. Program was lauded by conservatives. </a:t>
            </a:r>
          </a:p>
          <a:p>
            <a:pPr lvl="2"/>
            <a:r>
              <a:rPr lang="en-US" dirty="0" smtClean="0"/>
              <a:t>1994 Republican Party’s Contract with America</a:t>
            </a:r>
          </a:p>
          <a:p>
            <a:pPr lvl="3"/>
            <a:r>
              <a:rPr lang="en-US" dirty="0" smtClean="0"/>
              <a:t>Detailed actions republicans were going to take if they became majority in the House of Representatives (which they did).  PRWORA was an objective</a:t>
            </a:r>
          </a:p>
          <a:p>
            <a:pPr lvl="2"/>
            <a:r>
              <a:rPr lang="en-US" dirty="0" smtClean="0"/>
              <a:t>1996- PRWORA signed by President Bill Clinton</a:t>
            </a:r>
          </a:p>
          <a:p>
            <a:pPr lvl="2">
              <a:buNone/>
            </a:pPr>
            <a:r>
              <a:rPr lang="en-US" dirty="0" smtClean="0"/>
              <a:t>	</a:t>
            </a:r>
          </a:p>
          <a:p>
            <a:pPr lvl="1"/>
            <a:endParaRPr lang="en-US" dirty="0" smtClean="0"/>
          </a:p>
        </p:txBody>
      </p:sp>
      <p:pic>
        <p:nvPicPr>
          <p:cNvPr id="5" name="Picture 4" descr="images.jpeg"/>
          <p:cNvPicPr>
            <a:picLocks noChangeAspect="1"/>
          </p:cNvPicPr>
          <p:nvPr/>
        </p:nvPicPr>
        <p:blipFill>
          <a:blip r:embed="rId3"/>
          <a:stretch>
            <a:fillRect/>
          </a:stretch>
        </p:blipFill>
        <p:spPr>
          <a:xfrm>
            <a:off x="9698349" y="5612767"/>
            <a:ext cx="1368555" cy="1245233"/>
          </a:xfrm>
          <a:prstGeom prst="rect">
            <a:avLst/>
          </a:prstGeom>
        </p:spPr>
      </p:pic>
      <p:pic>
        <p:nvPicPr>
          <p:cNvPr id="6" name="Picture 5" descr="images-1.jpeg"/>
          <p:cNvPicPr>
            <a:picLocks noChangeAspect="1"/>
          </p:cNvPicPr>
          <p:nvPr/>
        </p:nvPicPr>
        <p:blipFill>
          <a:blip r:embed="rId4"/>
          <a:stretch>
            <a:fillRect/>
          </a:stretch>
        </p:blipFill>
        <p:spPr>
          <a:xfrm>
            <a:off x="9218613" y="992925"/>
            <a:ext cx="2324100" cy="3492500"/>
          </a:xfrm>
          <a:prstGeom prst="rect">
            <a:avLst/>
          </a:prstGeom>
        </p:spPr>
      </p:pic>
      <p:pic>
        <p:nvPicPr>
          <p:cNvPr id="7" name="Picture 6"/>
          <p:cNvPicPr>
            <a:picLocks noChangeAspect="1"/>
          </p:cNvPicPr>
          <p:nvPr/>
        </p:nvPicPr>
        <p:blipFill>
          <a:blip r:embed="rId5"/>
          <a:stretch>
            <a:fillRect/>
          </a:stretch>
        </p:blipFill>
        <p:spPr>
          <a:xfrm>
            <a:off x="5451251" y="5215608"/>
            <a:ext cx="2214265" cy="1450079"/>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Provisions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Primary Requirements of PRWORA</a:t>
            </a:r>
          </a:p>
          <a:p>
            <a:pPr lvl="1"/>
            <a:r>
              <a:rPr lang="en-US" dirty="0" smtClean="0"/>
              <a:t>Ending welfare as an entitlement program</a:t>
            </a:r>
          </a:p>
          <a:p>
            <a:pPr lvl="1"/>
            <a:r>
              <a:rPr lang="en-US" dirty="0" smtClean="0"/>
              <a:t>Requiring recipients to begin working after 2 years of receiving benefits</a:t>
            </a:r>
          </a:p>
          <a:p>
            <a:pPr lvl="1"/>
            <a:r>
              <a:rPr lang="en-US" dirty="0" smtClean="0"/>
              <a:t>Placing a lifetime limit of five years on benefits paid by federal funds</a:t>
            </a:r>
          </a:p>
          <a:p>
            <a:pPr lvl="1"/>
            <a:r>
              <a:rPr lang="en-US" dirty="0" smtClean="0"/>
              <a:t>Aiming to encourage two-parent families and discouraging out-of wedlock births</a:t>
            </a:r>
          </a:p>
          <a:p>
            <a:pPr lvl="1"/>
            <a:r>
              <a:rPr lang="en-US" dirty="0" smtClean="0"/>
              <a:t>Enhancing enforcement of child support</a:t>
            </a:r>
          </a:p>
          <a:p>
            <a:pPr lvl="1"/>
            <a:endParaRPr lang="en-US" dirty="0" smtClean="0"/>
          </a:p>
          <a:p>
            <a:pPr lvl="1">
              <a:buNone/>
            </a:pPr>
            <a:r>
              <a:rPr lang="en-US" dirty="0" smtClean="0"/>
              <a:t>*Note: states were offered block grants had latitude for designing their own programs as long as they were congruent with the requirements.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203200"/>
            <a:ext cx="7086600" cy="1397000"/>
          </a:xfrm>
        </p:spPr>
        <p:txBody>
          <a:bodyPr/>
          <a:lstStyle/>
          <a:p>
            <a:r>
              <a:rPr lang="en-US" dirty="0" smtClean="0"/>
              <a:t>Doubling the Jobless rate:</a:t>
            </a:r>
            <a:br>
              <a:rPr lang="en-US" dirty="0" smtClean="0"/>
            </a:br>
            <a:r>
              <a:rPr lang="en-US" dirty="0" smtClean="0"/>
              <a:t>    </a:t>
            </a:r>
            <a:r>
              <a:rPr lang="en-US" sz="3600" dirty="0" smtClean="0"/>
              <a:t>Pink Slips for Single Mothers</a:t>
            </a:r>
            <a:endParaRPr lang="en-US" sz="3600" dirty="0"/>
          </a:p>
        </p:txBody>
      </p:sp>
      <p:sp>
        <p:nvSpPr>
          <p:cNvPr id="3" name="Content Placeholder 2"/>
          <p:cNvSpPr>
            <a:spLocks noGrp="1"/>
          </p:cNvSpPr>
          <p:nvPr>
            <p:ph idx="1"/>
          </p:nvPr>
        </p:nvSpPr>
        <p:spPr/>
        <p:txBody>
          <a:bodyPr>
            <a:normAutofit fontScale="92500" lnSpcReduction="10000"/>
          </a:bodyPr>
          <a:lstStyle/>
          <a:p>
            <a:pPr marL="282575" lvl="2">
              <a:spcBef>
                <a:spcPts val="2400"/>
              </a:spcBef>
            </a:pPr>
            <a:r>
              <a:rPr lang="en-US" dirty="0" smtClean="0"/>
              <a:t>TANF expires on 9-30-2010. Republicans killed the democratic-led request in the Senate to extend TANF for 1 more year (1 billion dollars requested compared to the $700 billion Wall Street bailout) and save 200,000 jobs for parents and young people (Republicans feared that  Obama would “look good” if passed) at a time when we have 9.2% unemployment and unemployment benefits are ending without hope for the unemployed to find jobs.</a:t>
            </a:r>
          </a:p>
          <a:p>
            <a:pPr marL="282575" lvl="2">
              <a:spcBef>
                <a:spcPts val="2400"/>
              </a:spcBef>
            </a:pPr>
            <a:r>
              <a:rPr lang="en-US" dirty="0" smtClean="0"/>
              <a:t>Since 2007 TANF caseloads increased only 12%, yet households receiving Food Stamps increased 48% to 18,273,141 in February 2010.</a:t>
            </a:r>
          </a:p>
          <a:p>
            <a:r>
              <a:rPr lang="en-US" dirty="0" smtClean="0"/>
              <a:t>TANF must become more responsive and accessible for the emerging increase in poverty.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No Consideration for Gender Gap in Pay</a:t>
            </a:r>
          </a:p>
          <a:p>
            <a:pPr lvl="1"/>
            <a:r>
              <a:rPr lang="en-US" dirty="0" smtClean="0"/>
              <a:t>Gender wage gap is .79, contributing to the impoverishment of women.  Eliminating the gender pay gap would increase family income by nearly 17% and the poverty rates would be cut in half, from 25.3% to 12.6%</a:t>
            </a:r>
          </a:p>
          <a:p>
            <a:r>
              <a:rPr lang="en-US" dirty="0" smtClean="0"/>
              <a:t>Lack of Transitional Work Support Systems</a:t>
            </a:r>
          </a:p>
          <a:p>
            <a:pPr lvl="1"/>
            <a:r>
              <a:rPr lang="en-US" dirty="0" smtClean="0"/>
              <a:t>Transportation-many recipients have difficulty securing transportation to and from work.</a:t>
            </a:r>
          </a:p>
          <a:p>
            <a:pPr lvl="1"/>
            <a:r>
              <a:rPr lang="en-US" dirty="0" smtClean="0"/>
              <a:t>Health insurance-high cost of health insurance is impossible to afford working a minimum wage job</a:t>
            </a:r>
          </a:p>
          <a:p>
            <a:pPr lvl="1"/>
            <a:r>
              <a:rPr lang="en-US" dirty="0" smtClean="0"/>
              <a:t>Childcare</a:t>
            </a:r>
          </a:p>
          <a:p>
            <a:pPr lvl="2"/>
            <a:r>
              <a:rPr lang="en-US" dirty="0" smtClean="0"/>
              <a:t>only 12% of eligible families receive assistance </a:t>
            </a:r>
          </a:p>
          <a:p>
            <a:pPr lvl="2"/>
            <a:r>
              <a:rPr lang="en-US" dirty="0" smtClean="0"/>
              <a:t>Tax credits are too low to help off set childcare costs</a:t>
            </a:r>
          </a:p>
          <a:p>
            <a:pPr lvl="2"/>
            <a:r>
              <a:rPr lang="en-US" dirty="0" smtClean="0"/>
              <a:t>Inadequate quality and availability of child care</a:t>
            </a:r>
          </a:p>
          <a:p>
            <a:pPr lvl="2"/>
            <a:r>
              <a:rPr lang="en-US" dirty="0" smtClean="0"/>
              <a:t>Head Start only serves half of eligible children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al">
  <a:themeElements>
    <a:clrScheme name="Metal">
      <a:dk1>
        <a:sysClr val="windowText" lastClr="000000"/>
      </a:dk1>
      <a:lt1>
        <a:sysClr val="window" lastClr="FFFFFF"/>
      </a:lt1>
      <a:dk2>
        <a:srgbClr val="32363B"/>
      </a:dk2>
      <a:lt2>
        <a:srgbClr val="CACFD3"/>
      </a:lt2>
      <a:accent1>
        <a:srgbClr val="6283AD"/>
      </a:accent1>
      <a:accent2>
        <a:srgbClr val="324966"/>
      </a:accent2>
      <a:accent3>
        <a:srgbClr val="5B9EA4"/>
      </a:accent3>
      <a:accent4>
        <a:srgbClr val="1D5B57"/>
      </a:accent4>
      <a:accent5>
        <a:srgbClr val="1B4430"/>
      </a:accent5>
      <a:accent6>
        <a:srgbClr val="2F3C35"/>
      </a:accent6>
      <a:hlink>
        <a:srgbClr val="ED7307"/>
      </a:hlink>
      <a:folHlink>
        <a:srgbClr val="6D6F71"/>
      </a:folHlink>
    </a:clrScheme>
    <a:fontScheme name="Metal">
      <a:majorFont>
        <a:latin typeface="Eurostile"/>
        <a:ea typeface=""/>
        <a:cs typeface=""/>
        <a:font script="Jpan" typeface="ＭＳ Ｐゴシック"/>
      </a:majorFont>
      <a:minorFont>
        <a:latin typeface="Eurostile"/>
        <a:ea typeface=""/>
        <a:cs typeface=""/>
        <a:font script="Jpan" typeface="ＭＳ Ｐゴシック"/>
      </a:minorFont>
    </a:fontScheme>
    <a:fmtScheme name="Metal">
      <a:fillStyleLst>
        <a:solidFill>
          <a:schemeClr val="phClr"/>
        </a:solidFill>
        <a:gradFill rotWithShape="1">
          <a:gsLst>
            <a:gs pos="0">
              <a:schemeClr val="phClr">
                <a:tint val="100000"/>
                <a:shade val="60000"/>
                <a:satMod val="130000"/>
              </a:schemeClr>
            </a:gs>
            <a:gs pos="100000">
              <a:schemeClr val="phClr">
                <a:tint val="70000"/>
                <a:shade val="94000"/>
                <a:satMod val="135000"/>
              </a:schemeClr>
            </a:gs>
          </a:gsLst>
          <a:lin ang="16200000" scaled="1"/>
        </a:gradFill>
        <a:gradFill rotWithShape="1">
          <a:gsLst>
            <a:gs pos="0">
              <a:schemeClr val="phClr">
                <a:shade val="60000"/>
                <a:satMod val="130000"/>
              </a:schemeClr>
            </a:gs>
            <a:gs pos="100000">
              <a:schemeClr val="phClr">
                <a:tint val="70000"/>
                <a:shade val="94000"/>
                <a:satMod val="135000"/>
              </a:schemeClr>
            </a:gs>
          </a:gsLst>
          <a:lin ang="16200000" scaled="1"/>
        </a:grad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50800" dist="25400" dir="13500000">
              <a:srgbClr val="808080">
                <a:alpha val="75000"/>
              </a:srgbClr>
            </a:innerShdw>
            <a:outerShdw blurRad="38100" dist="12700" dir="5400000" rotWithShape="0">
              <a:srgbClr val="FFFFFF">
                <a:alpha val="35000"/>
              </a:srgbClr>
            </a:outerShdw>
          </a:effectLst>
        </a:effectStyle>
        <a:effectStyle>
          <a:effectLst>
            <a:outerShdw blurRad="50800" dist="25400" dir="5400000" rotWithShape="0">
              <a:srgbClr val="000000">
                <a:alpha val="35000"/>
              </a:srgbClr>
            </a:outerShdw>
          </a:effectLst>
          <a:scene3d>
            <a:camera prst="orthographicFront">
              <a:rot lat="0" lon="0" rev="0"/>
            </a:camera>
            <a:lightRig rig="twoPt" dir="t">
              <a:rot lat="0" lon="0" rev="3000000"/>
            </a:lightRig>
          </a:scene3d>
          <a:sp3d contourW="15875" prstMaterial="matte">
            <a:bevelT w="63500" h="50800" prst="angle"/>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Metal.thmx</Template>
  <TotalTime>2885</TotalTime>
  <Words>1899</Words>
  <Application>Microsoft Macintosh PowerPoint</Application>
  <PresentationFormat>On-screen Show (4:3)</PresentationFormat>
  <Paragraphs>135</Paragraphs>
  <Slides>18</Slides>
  <Notes>1</Notes>
  <HiddenSlides>0</HiddenSlides>
  <MMClips>0</MMClips>
  <ScaleCrop>false</ScaleCrop>
  <HeadingPairs>
    <vt:vector size="4" baseType="variant">
      <vt:variant>
        <vt:lpstr>Design Template</vt:lpstr>
      </vt:variant>
      <vt:variant>
        <vt:i4>1</vt:i4>
      </vt:variant>
      <vt:variant>
        <vt:lpstr>Slide Titles</vt:lpstr>
      </vt:variant>
      <vt:variant>
        <vt:i4>18</vt:i4>
      </vt:variant>
    </vt:vector>
  </HeadingPairs>
  <TitlesOfParts>
    <vt:vector size="19" baseType="lpstr">
      <vt:lpstr>Metal</vt:lpstr>
      <vt:lpstr>   Personal Responsibility and Public Opportunity Reconciliation Act  TANF Temporary Assistance to Needy Families</vt:lpstr>
      <vt:lpstr>US Feminization Of Poverty</vt:lpstr>
      <vt:lpstr>How it all started…..Historical    Status of Women    Thorsten Veblen and Daphne Greenwood </vt:lpstr>
      <vt:lpstr> Occupations Emerge:    Male and Female</vt:lpstr>
      <vt:lpstr> Dual Labor Market Barriers Between Sectors</vt:lpstr>
      <vt:lpstr>US Social Policy History</vt:lpstr>
      <vt:lpstr>Provisions </vt:lpstr>
      <vt:lpstr>Doubling the Jobless rate:     Pink Slips for Single Mothers</vt:lpstr>
      <vt:lpstr>Cons…</vt:lpstr>
      <vt:lpstr>Cons…</vt:lpstr>
      <vt:lpstr>Cons…</vt:lpstr>
      <vt:lpstr>Cons…</vt:lpstr>
      <vt:lpstr>Sanctions:  Too often miscalculated…</vt:lpstr>
      <vt:lpstr>Cons…Abuse </vt:lpstr>
      <vt:lpstr>Cons…</vt:lpstr>
      <vt:lpstr>Implications for Practice</vt:lpstr>
      <vt:lpstr>Implications for Practice</vt:lpstr>
      <vt:lpstr>TANF fails.  </vt:lpstr>
    </vt:vector>
  </TitlesOfParts>
  <Company>John Olumba for Hope!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Responsibility and Public Opportunity Reconciliation Act </dc:title>
  <dc:creator>John Olumba</dc:creator>
  <cp:lastModifiedBy>Lisa Danovich</cp:lastModifiedBy>
  <cp:revision>44</cp:revision>
  <dcterms:created xsi:type="dcterms:W3CDTF">2011-11-21T03:13:44Z</dcterms:created>
  <dcterms:modified xsi:type="dcterms:W3CDTF">2011-11-21T03:14:38Z</dcterms:modified>
</cp:coreProperties>
</file>